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comments/modernComment_7FFE5910_48E85C25.xml" ContentType="application/vnd.ms-powerpoint.comments+xml"/>
  <Override PartName="/ppt/theme/theme2.xml" ContentType="application/vnd.openxmlformats-officedocument.theme+xml"/>
  <Override PartName="/ppt/comments/modernComment_7FFE591B_5509C92F.xml" ContentType="application/vnd.ms-powerpoint.comments+xml"/>
  <Override PartName="/ppt/comments/modernComment_7FFE5854_46E6767A.xml" ContentType="application/vnd.ms-powerpoint.comments+xml"/>
  <Override PartName="/ppt/comments/modernComment_7FFE5912_B3D3982A.xml" ContentType="application/vnd.ms-powerpoint.comments+xml"/>
  <Override PartName="/ppt/comments/modernComment_7FFE5917_8889DCF9.xml" ContentType="application/vnd.ms-powerpoint.comments+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0.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tags/tag8.xml" ContentType="application/vnd.openxmlformats-officedocument.presentationml.tags+xml"/>
  <Override PartName="/ppt/tags/tag11.xml" ContentType="application/vnd.openxmlformats-officedocument.presentationml.tags+xml"/>
  <Override PartName="/ppt/tags/tag5.xml" ContentType="application/vnd.openxmlformats-officedocument.presentationml.tags+xml"/>
  <Override PartName="/customXml/itemProps1.xml" ContentType="application/vnd.openxmlformats-officedocument.customXmlProperties+xml"/>
  <Override PartName="/ppt/revisionInfo.xml" ContentType="application/vnd.ms-powerpoint.revisioninfo+xml"/>
  <Override PartName="/ppt/tags/tag6.xml" ContentType="application/vnd.openxmlformats-officedocument.presentationml.tags+xml"/>
  <Override PartName="/customXml/itemProps2.xml" ContentType="application/vnd.openxmlformats-officedocument.customXmlProperties+xml"/>
  <Override PartName="/docProps/core.xml" ContentType="application/vnd.openxmlformats-package.core-properties+xml"/>
  <Override PartName="/ppt/tags/tag9.xml" ContentType="application/vnd.openxmlformats-officedocument.presentationml.tag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7.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7"/>
  </p:notesMasterIdLst>
  <p:sldIdLst>
    <p:sldId id="266" r:id="rId5"/>
    <p:sldId id="2147375391" r:id="rId6"/>
    <p:sldId id="2147375390" r:id="rId7"/>
    <p:sldId id="2147375181" r:id="rId8"/>
    <p:sldId id="1719" r:id="rId9"/>
    <p:sldId id="2147375299" r:id="rId10"/>
    <p:sldId id="2147375376" r:id="rId11"/>
    <p:sldId id="2147375387" r:id="rId12"/>
    <p:sldId id="2147375185" r:id="rId13"/>
    <p:sldId id="2147375188" r:id="rId14"/>
    <p:sldId id="2147375377" r:id="rId15"/>
    <p:sldId id="2147375388" r:id="rId16"/>
    <p:sldId id="2147375389" r:id="rId17"/>
    <p:sldId id="2147375378" r:id="rId18"/>
    <p:sldId id="2147375384" r:id="rId19"/>
    <p:sldId id="2147375385" r:id="rId20"/>
    <p:sldId id="2147375383" r:id="rId21"/>
    <p:sldId id="2147375379" r:id="rId22"/>
    <p:sldId id="2147375380" r:id="rId23"/>
    <p:sldId id="2147375194" r:id="rId24"/>
    <p:sldId id="269"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F9ADFC-B6B2-4E29-A83B-08CF14B58656}">
          <p14:sldIdLst>
            <p14:sldId id="266"/>
            <p14:sldId id="2147375391"/>
            <p14:sldId id="2147375390"/>
            <p14:sldId id="2147375181"/>
          </p14:sldIdLst>
        </p14:section>
        <p14:section name="Milestones" id="{82FEFDC8-33E3-4ACA-BED4-4B3F85721903}">
          <p14:sldIdLst>
            <p14:sldId id="1719"/>
          </p14:sldIdLst>
        </p14:section>
        <p14:section name="F-ROC Scoring" id="{0A060A1E-C0F2-4401-8334-B36969531A31}">
          <p14:sldIdLst>
            <p14:sldId id="2147375299"/>
          </p14:sldIdLst>
        </p14:section>
        <p14:section name="DRA" id="{AE610059-565D-400D-A629-9F79769FE1C9}">
          <p14:sldIdLst>
            <p14:sldId id="2147375376"/>
            <p14:sldId id="2147375387"/>
            <p14:sldId id="2147375185"/>
            <p14:sldId id="2147375188"/>
          </p14:sldIdLst>
        </p14:section>
        <p14:section name="Abatement" id="{1424BCCF-B218-4286-A112-3123B13709D2}">
          <p14:sldIdLst>
            <p14:sldId id="2147375377"/>
            <p14:sldId id="2147375388"/>
            <p14:sldId id="2147375389"/>
            <p14:sldId id="2147375378"/>
            <p14:sldId id="2147375384"/>
            <p14:sldId id="2147375385"/>
            <p14:sldId id="2147375383"/>
          </p14:sldIdLst>
        </p14:section>
        <p14:section name="PDQ" id="{AF9EC75D-385D-46E6-904E-1E36F20D1EB8}">
          <p14:sldIdLst>
            <p14:sldId id="2147375379"/>
            <p14:sldId id="2147375380"/>
            <p14:sldId id="2147375194"/>
          </p14:sldIdLst>
        </p14:section>
        <p14:section name="Miscellaneous Resources" id="{43A32963-B594-49E9-BD96-940EC7E28F87}">
          <p14:sldIdLst>
            <p14:sldId id="269"/>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CE7422-0BFA-3A07-F5F0-17EB3DC655C4}" name="Kukawski, Callista" initials="CK" userId="S::ckukawski@kpmg.com::1e799fd2-c737-4e53-9e70-3e6fe084adf4" providerId="AD"/>
  <p188:author id="{5A41A42C-2FC2-9D1B-E862-69A36F3DD51A}" name="French, Jennifer" initials="FJ" userId="S::jenniferfrench@kpmg.com::ef3d1795-af78-4dc4-a825-851a8ce47b0e" providerId="AD"/>
  <p188:author id="{08FB8533-45C9-7267-75BD-EB318C84BEDA}" name="macysu@kpmg.com" initials="ma" userId="S::urn:spo:guest#macysu@kpmg.com::" providerId="AD"/>
  <p188:author id="{CBB2DA94-CA2B-1949-F69A-7D224A8DCCE0}" name="Su, Macy" initials="MS" userId="S::macysu@kpmg.com::d1e8fc1e-1867-4a3e-a582-51a8c0ae63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966EA-4E8C-AAB3-2D63-1A6C3A0B4732}" v="9" dt="2025-06-02T17:15:02.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omments/modernComment_7FFE5854_46E6767A.xml><?xml version="1.0" encoding="utf-8"?>
<p188:cmLst xmlns:a="http://schemas.openxmlformats.org/drawingml/2006/main" xmlns:r="http://schemas.openxmlformats.org/officeDocument/2006/relationships" xmlns:p188="http://schemas.microsoft.com/office/powerpoint/2018/8/main">
  <p188:cm id="{1AC7D0B3-D4C9-462F-BD52-0F1A7E81143C}" authorId="{CBB2DA94-CA2B-1949-F69A-7D224A8DCCE0}" created="2025-05-30T16:16:16.002">
    <ac:txMkLst xmlns:ac="http://schemas.microsoft.com/office/drawing/2013/main/command">
      <pc:docMk xmlns:pc="http://schemas.microsoft.com/office/powerpoint/2013/main/command"/>
      <pc:sldMk xmlns:pc="http://schemas.microsoft.com/office/powerpoint/2013/main/command" cId="1189508730" sldId="2147375188"/>
      <ac:spMk id="8" creationId="{0FAAD18D-6FB3-EAB9-6C9D-55EA879D389D}"/>
      <ac:txMk cp="123" len="6">
        <ac:context len="152" hash="702295005"/>
      </ac:txMk>
    </ac:txMkLst>
    <p188:pos x="1231071" y="1653241"/>
    <p188:txBody>
      <a:bodyPr/>
      <a:lstStyle/>
      <a:p>
        <a:r>
          <a:rPr lang="en-US"/>
          <a:t>@Pepper, once the FAQ is ready to go live, we will need to replace this link to the most recent version</a:t>
        </a:r>
      </a:p>
    </p188:txBody>
  </p188:cm>
  <p188:cm id="{85CE1B33-4C5A-4FFA-B967-ABAC9087CD22}" authorId="{CBB2DA94-CA2B-1949-F69A-7D224A8DCCE0}" created="2025-05-30T16:24:17.614">
    <ac:txMkLst xmlns:ac="http://schemas.microsoft.com/office/drawing/2013/main/command">
      <pc:docMk xmlns:pc="http://schemas.microsoft.com/office/powerpoint/2013/main/command"/>
      <pc:sldMk xmlns:pc="http://schemas.microsoft.com/office/powerpoint/2013/main/command" cId="1189508730" sldId="2147375188"/>
      <ac:spMk id="2" creationId="{6F066BF9-289F-1785-B343-E03B0CB020F0}"/>
      <ac:txMk cp="14" len="40">
        <ac:context len="56" hash="316942443"/>
      </ac:txMk>
    </ac:txMkLst>
    <p188:pos x="2689631" y="-61797"/>
    <p188:txBody>
      <a:bodyPr/>
      <a:lstStyle/>
      <a:p>
        <a:r>
          <a:rPr lang="en-US"/>
          <a:t>@Pepper, once the DRA live link is ready, we will need to replace this link with that new one.</a:t>
        </a:r>
      </a:p>
    </p188:txBody>
  </p188:cm>
  <p188:cm id="{DFB4C835-D516-4C74-A889-4946C846C7DD}" authorId="{CBB2DA94-CA2B-1949-F69A-7D224A8DCCE0}" created="2025-05-30T16:24:53.932">
    <ac:txMkLst xmlns:ac="http://schemas.microsoft.com/office/drawing/2013/main/command">
      <pc:docMk xmlns:pc="http://schemas.microsoft.com/office/powerpoint/2013/main/command"/>
      <pc:sldMk xmlns:pc="http://schemas.microsoft.com/office/powerpoint/2013/main/command" cId="1189508730" sldId="2147375188"/>
      <ac:spMk id="7" creationId="{71E6FF7A-7A8C-C146-44AC-78E1DA1BF6A6}"/>
      <ac:txMk cp="149" len="4">
        <ac:context len="181" hash="2936727429"/>
      </ac:txMk>
    </ac:txMkLst>
    <p188:pos x="1086389" y="1651591"/>
    <p188:txBody>
      <a:bodyPr/>
      <a:lstStyle/>
      <a:p>
        <a:r>
          <a:rPr lang="en-US"/>
          <a:t>@Pepper, once the DRA 1 pager live link is ready, we will need to replace this link as well</a:t>
        </a:r>
      </a:p>
    </p188:txBody>
  </p188:cm>
</p188:cmLst>
</file>

<file path=ppt/comments/modernComment_7FFE5910_48E85C25.xml><?xml version="1.0" encoding="utf-8"?>
<p188:cmLst xmlns:a="http://schemas.openxmlformats.org/drawingml/2006/main" xmlns:r="http://schemas.openxmlformats.org/officeDocument/2006/relationships" xmlns:p188="http://schemas.microsoft.com/office/powerpoint/2018/8/main">
  <p188:cm id="{5F719A11-C3CD-4BE0-8BEA-9CD11037FD85}" authorId="{08FB8533-45C9-7267-75BD-EB318C84BEDA}" created="2025-05-30T17:59:19.805">
    <ac:deMkLst xmlns:ac="http://schemas.microsoft.com/office/drawing/2013/main/command">
      <pc:docMk xmlns:pc="http://schemas.microsoft.com/office/powerpoint/2013/main/command"/>
      <pc:sldMk xmlns:pc="http://schemas.microsoft.com/office/powerpoint/2013/main/command" cId="1223187493" sldId="2147375376"/>
      <ac:spMk id="25" creationId="{D6E6C6BF-9543-B59B-CCAF-C1F42E85FA8A}"/>
    </ac:deMkLst>
    <p188:txBody>
      <a:bodyPr/>
      <a:lstStyle/>
      <a:p>
        <a:r>
          <a:rPr lang="en-US"/>
          <a:t>We combined the previously separate opt-in and DRA opens timeline points into one that starts 6/1</a:t>
        </a:r>
      </a:p>
    </p188:txBody>
  </p188:cm>
</p188:cmLst>
</file>

<file path=ppt/comments/modernComment_7FFE5912_B3D3982A.xml><?xml version="1.0" encoding="utf-8"?>
<p188:cmLst xmlns:a="http://schemas.openxmlformats.org/drawingml/2006/main" xmlns:r="http://schemas.openxmlformats.org/officeDocument/2006/relationships" xmlns:p188="http://schemas.microsoft.com/office/powerpoint/2018/8/main">
  <p188:cm id="{A676BFB7-BF05-4EC3-9D41-A3996AE67764}" authorId="{48CE7422-0BFA-3A07-F5F0-17EB3DC655C4}" created="2024-09-12T20:51:14.961">
    <ac:deMkLst xmlns:ac="http://schemas.microsoft.com/office/drawing/2013/main/command">
      <pc:docMk xmlns:pc="http://schemas.microsoft.com/office/powerpoint/2013/main/command"/>
      <pc:sldMk xmlns:pc="http://schemas.microsoft.com/office/powerpoint/2013/main/command" cId="3016988714" sldId="2147375378"/>
      <ac:grpSpMk id="4" creationId="{F4F678E5-26D8-C52B-D054-6BBD42A1A99B}"/>
    </ac:deMkLst>
    <p188:txBody>
      <a:bodyPr/>
      <a:lstStyle/>
      <a:p>
        <a:r>
          <a:rPr lang="en-US"/>
          <a:t>I think we should consider some note about where to spend the most of their time, and maybe a reminder about continuous improvement and it's connection to their score, start with blank type of activities, next year plan to complete activities in your plan you did not get to the year before - etc. </a:t>
        </a:r>
      </a:p>
    </p188:txBody>
  </p188:cm>
</p188:cmLst>
</file>

<file path=ppt/comments/modernComment_7FFE5917_8889DCF9.xml><?xml version="1.0" encoding="utf-8"?>
<p188:cmLst xmlns:a="http://schemas.openxmlformats.org/drawingml/2006/main" xmlns:r="http://schemas.openxmlformats.org/officeDocument/2006/relationships" xmlns:p188="http://schemas.microsoft.com/office/powerpoint/2018/8/main">
  <p188:cm id="{52DBBADD-F900-4AA0-9195-9D662C2621AB}" authorId="{CBB2DA94-CA2B-1949-F69A-7D224A8DCCE0}" created="2025-05-30T16:27:39.938">
    <ac:txMkLst xmlns:ac="http://schemas.microsoft.com/office/drawing/2013/main/command">
      <pc:docMk xmlns:pc="http://schemas.microsoft.com/office/powerpoint/2013/main/command"/>
      <pc:sldMk xmlns:pc="http://schemas.microsoft.com/office/powerpoint/2013/main/command" cId="2290736377" sldId="2147375383"/>
      <ac:spMk id="3" creationId="{D63CAE05-77AB-F80D-76AA-6BDDDBD22766}"/>
      <ac:txMk cp="11" len="26">
        <ac:context len="42" hash="2637442967"/>
      </ac:txMk>
    </ac:txMkLst>
    <p188:pos x="2959458" y="833109"/>
    <p188:txBody>
      <a:bodyPr/>
      <a:lstStyle/>
      <a:p>
        <a:r>
          <a:rPr lang="en-US"/>
          <a:t>Link needed</a:t>
        </a:r>
      </a:p>
    </p188:txBody>
  </p188:cm>
</p188:cmLst>
</file>

<file path=ppt/comments/modernComment_7FFE591B_5509C92F.xml><?xml version="1.0" encoding="utf-8"?>
<p188:cmLst xmlns:a="http://schemas.openxmlformats.org/drawingml/2006/main" xmlns:r="http://schemas.openxmlformats.org/officeDocument/2006/relationships" xmlns:p188="http://schemas.microsoft.com/office/powerpoint/2018/8/main">
  <p188:cm id="{64B4E6F0-A6FD-49EE-9021-1DC9D9CC197B}" authorId="{CBB2DA94-CA2B-1949-F69A-7D224A8DCCE0}" created="2025-05-30T16:25:33.222">
    <ac:txMkLst xmlns:ac="http://schemas.microsoft.com/office/drawing/2013/main/command">
      <pc:docMk xmlns:pc="http://schemas.microsoft.com/office/powerpoint/2013/main/command"/>
      <pc:sldMk xmlns:pc="http://schemas.microsoft.com/office/powerpoint/2013/main/command" cId="1426704687" sldId="2147375387"/>
      <ac:spMk id="50" creationId="{1309DB9F-1F30-12D0-3935-566B73CCDAB9}"/>
      <ac:txMk cp="238" len="27">
        <ac:context len="519" hash="3655912933"/>
      </ac:txMk>
    </ac:txMkLst>
    <p188:pos x="4663691" y="1336793"/>
    <p188:txBody>
      <a:bodyPr/>
      <a:lstStyle/>
      <a:p>
        <a:r>
          <a:rPr lang="en-US"/>
          <a:t>@Pepper we will need to upload the new 2025 DRA 1-pager and once published the link can be updated</a:t>
        </a:r>
      </a:p>
    </p188:txBody>
  </p188:cm>
  <p188:cm id="{B98CFAA6-72F8-4C06-B5AF-2914544B7839}" authorId="{CBB2DA94-CA2B-1949-F69A-7D224A8DCCE0}" created="2025-05-30T16:25:58.433">
    <ac:txMkLst xmlns:ac="http://schemas.microsoft.com/office/drawing/2013/main/command">
      <pc:docMk xmlns:pc="http://schemas.microsoft.com/office/powerpoint/2013/main/command"/>
      <pc:sldMk xmlns:pc="http://schemas.microsoft.com/office/powerpoint/2013/main/command" cId="1426704687" sldId="2147375387"/>
      <ac:spMk id="50" creationId="{1309DB9F-1F30-12D0-3935-566B73CCDAB9}"/>
      <ac:txMk cp="225" len="9">
        <ac:context len="519" hash="3655912933"/>
      </ac:txMk>
    </ac:txMkLst>
    <p188:pos x="2099600" y="1336793"/>
    <p188:txBody>
      <a:bodyPr/>
      <a:lstStyle/>
      <a:p>
        <a:r>
          <a:rPr lang="en-US"/>
          <a:t>@Pepper we will need to insert new link once the updated FAQ is uploaded/live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90653-405C-4DB3-B228-36496A6C9582}"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22DC4-24E2-496A-A314-100382870E55}" type="slidenum">
              <a:rPr lang="en-US" smtClean="0"/>
              <a:t>‹#›</a:t>
            </a:fld>
            <a:endParaRPr lang="en-US"/>
          </a:p>
        </p:txBody>
      </p:sp>
    </p:spTree>
    <p:extLst>
      <p:ext uri="{BB962C8B-B14F-4D97-AF65-F5344CB8AC3E}">
        <p14:creationId xmlns:p14="http://schemas.microsoft.com/office/powerpoint/2010/main" val="2164596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solidFill>
                <a:srgbClr val="002060"/>
              </a:solidFill>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C41E6-9C47-4E4F-A47D-01B377CDE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52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C41E6-9C47-4E4F-A47D-01B377CDE616}" type="slidenum">
              <a:rPr lang="en-US" smtClean="0"/>
              <a:t>5</a:t>
            </a:fld>
            <a:endParaRPr lang="en-US"/>
          </a:p>
        </p:txBody>
      </p:sp>
    </p:spTree>
    <p:extLst>
      <p:ext uri="{BB962C8B-B14F-4D97-AF65-F5344CB8AC3E}">
        <p14:creationId xmlns:p14="http://schemas.microsoft.com/office/powerpoint/2010/main" val="342209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B22DC4-24E2-496A-A314-100382870E55}" type="slidenum">
              <a:rPr lang="en-US" smtClean="0"/>
              <a:t>10</a:t>
            </a:fld>
            <a:endParaRPr lang="en-US"/>
          </a:p>
        </p:txBody>
      </p:sp>
    </p:spTree>
    <p:extLst>
      <p:ext uri="{BB962C8B-B14F-4D97-AF65-F5344CB8AC3E}">
        <p14:creationId xmlns:p14="http://schemas.microsoft.com/office/powerpoint/2010/main" val="1907910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B22DC4-24E2-496A-A314-100382870E55}" type="slidenum">
              <a:rPr lang="en-US" smtClean="0"/>
              <a:t>17</a:t>
            </a:fld>
            <a:endParaRPr lang="en-US"/>
          </a:p>
        </p:txBody>
      </p:sp>
    </p:spTree>
    <p:extLst>
      <p:ext uri="{BB962C8B-B14F-4D97-AF65-F5344CB8AC3E}">
        <p14:creationId xmlns:p14="http://schemas.microsoft.com/office/powerpoint/2010/main" val="305934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31D5EA-FA08-112A-29B6-81AC7DC260F1}"/>
              </a:ext>
            </a:extLst>
          </p:cNvPr>
          <p:cNvSpPr>
            <a:spLocks noGrp="1"/>
          </p:cNvSpPr>
          <p:nvPr>
            <p:ph type="title"/>
          </p:nvPr>
        </p:nvSpPr>
        <p:spPr>
          <a:xfrm>
            <a:off x="2122614" y="5005485"/>
            <a:ext cx="7946771" cy="723615"/>
          </a:xfrm>
          <a:prstGeom prst="rect">
            <a:avLst/>
          </a:prstGeom>
        </p:spPr>
        <p:txBody>
          <a:bodyPr vert="horz" lIns="91440" tIns="45720" rIns="91440" bIns="45720" rtlCol="0" anchor="ctr">
            <a:noAutofit/>
          </a:bodyPr>
          <a:lstStyle>
            <a:lvl1pPr algn="ctr">
              <a:defRPr sz="6000">
                <a:solidFill>
                  <a:schemeClr val="tx1"/>
                </a:solidFill>
              </a:defRPr>
            </a:lvl1pPr>
          </a:lstStyle>
          <a:p>
            <a:r>
              <a:rPr lang="en-US"/>
              <a:t>Click to edit title</a:t>
            </a:r>
          </a:p>
        </p:txBody>
      </p:sp>
    </p:spTree>
    <p:extLst>
      <p:ext uri="{BB962C8B-B14F-4D97-AF65-F5344CB8AC3E}">
        <p14:creationId xmlns:p14="http://schemas.microsoft.com/office/powerpoint/2010/main" val="117897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7183-9A58-45A6-3DB0-5D3CF427362E}"/>
              </a:ext>
            </a:extLst>
          </p:cNvPr>
          <p:cNvSpPr>
            <a:spLocks noGrp="1"/>
          </p:cNvSpPr>
          <p:nvPr>
            <p:ph type="ctrTitle" hasCustomPrompt="1"/>
          </p:nvPr>
        </p:nvSpPr>
        <p:spPr>
          <a:xfrm>
            <a:off x="1524000" y="1664046"/>
            <a:ext cx="9144000" cy="2387600"/>
          </a:xfrm>
        </p:spPr>
        <p:txBody>
          <a:bodyPr anchor="b">
            <a:normAutofit/>
          </a:bodyPr>
          <a:lstStyle>
            <a:lvl1pPr algn="ctr">
              <a:defRPr sz="5400">
                <a:solidFill>
                  <a:schemeClr val="tx1"/>
                </a:solidFill>
              </a:defRPr>
            </a:lvl1pPr>
          </a:lstStyle>
          <a:p>
            <a:r>
              <a:rPr lang="en-US"/>
              <a:t>Click to edit title</a:t>
            </a:r>
          </a:p>
        </p:txBody>
      </p:sp>
      <p:sp>
        <p:nvSpPr>
          <p:cNvPr id="3" name="Subtitle 2">
            <a:extLst>
              <a:ext uri="{FF2B5EF4-FFF2-40B4-BE49-F238E27FC236}">
                <a16:creationId xmlns:a16="http://schemas.microsoft.com/office/drawing/2014/main" id="{61D8B144-82C2-E220-E284-9FD384E07618}"/>
              </a:ext>
            </a:extLst>
          </p:cNvPr>
          <p:cNvSpPr>
            <a:spLocks noGrp="1"/>
          </p:cNvSpPr>
          <p:nvPr>
            <p:ph type="subTitle" idx="1" hasCustomPrompt="1"/>
          </p:nvPr>
        </p:nvSpPr>
        <p:spPr>
          <a:xfrm>
            <a:off x="1524000" y="426796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Tree>
    <p:custDataLst>
      <p:tags r:id="rId1"/>
    </p:custDataLst>
    <p:extLst>
      <p:ext uri="{BB962C8B-B14F-4D97-AF65-F5344CB8AC3E}">
        <p14:creationId xmlns:p14="http://schemas.microsoft.com/office/powerpoint/2010/main" val="35615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F9CB3C-2A08-8A40-6119-7299AB7DAC9B}"/>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9641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F64D-8AD8-1D1C-BA50-932B7EF96FFE}"/>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06F8F77E-C701-4D5F-F2B3-9C414CB11310}"/>
              </a:ext>
            </a:extLst>
          </p:cNvPr>
          <p:cNvSpPr>
            <a:spLocks noGrp="1"/>
          </p:cNvSpPr>
          <p:nvPr>
            <p:ph sz="half" idx="1" hasCustomPrompt="1"/>
          </p:nvPr>
        </p:nvSpPr>
        <p:spPr>
          <a:xfrm>
            <a:off x="838200" y="1825625"/>
            <a:ext cx="518160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5C415-B18C-E437-4A5F-0A6117CF213F}"/>
              </a:ext>
            </a:extLst>
          </p:cNvPr>
          <p:cNvSpPr>
            <a:spLocks noGrp="1"/>
          </p:cNvSpPr>
          <p:nvPr>
            <p:ph sz="half" idx="2" hasCustomPrompt="1"/>
          </p:nvPr>
        </p:nvSpPr>
        <p:spPr>
          <a:xfrm>
            <a:off x="6172200" y="1825625"/>
            <a:ext cx="518160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04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sp>
        <p:nvSpPr>
          <p:cNvPr id="18" name="bk object 18"/>
          <p:cNvSpPr/>
          <p:nvPr/>
        </p:nvSpPr>
        <p:spPr>
          <a:xfrm>
            <a:off x="3473196" y="1032511"/>
            <a:ext cx="214883" cy="69595"/>
          </a:xfrm>
          <a:prstGeom prst="rect">
            <a:avLst/>
          </a:prstGeom>
          <a:blipFill>
            <a:blip r:embed="rId2" cstate="print"/>
            <a:stretch>
              <a:fillRect/>
            </a:stretch>
          </a:blipFill>
        </p:spPr>
        <p:txBody>
          <a:bodyPr wrap="square" lIns="0" tIns="0" rIns="0" bIns="0" rtlCol="0"/>
          <a:lstStyle/>
          <a:p>
            <a:endParaRPr sz="1800"/>
          </a:p>
        </p:txBody>
      </p:sp>
      <p:sp>
        <p:nvSpPr>
          <p:cNvPr id="19" name="bk object 19"/>
          <p:cNvSpPr/>
          <p:nvPr/>
        </p:nvSpPr>
        <p:spPr>
          <a:xfrm>
            <a:off x="2726943" y="784859"/>
            <a:ext cx="1036320" cy="314960"/>
          </a:xfrm>
          <a:custGeom>
            <a:avLst/>
            <a:gdLst/>
            <a:ahLst/>
            <a:cxnLst/>
            <a:rect l="l" t="t" r="r" b="b"/>
            <a:pathLst>
              <a:path w="777239" h="314959">
                <a:moveTo>
                  <a:pt x="216916" y="0"/>
                </a:moveTo>
                <a:lnTo>
                  <a:pt x="43942" y="0"/>
                </a:lnTo>
                <a:lnTo>
                  <a:pt x="43942" y="164211"/>
                </a:lnTo>
                <a:lnTo>
                  <a:pt x="0" y="314451"/>
                </a:lnTo>
                <a:lnTo>
                  <a:pt x="38481" y="314451"/>
                </a:lnTo>
                <a:lnTo>
                  <a:pt x="57658" y="247650"/>
                </a:lnTo>
                <a:lnTo>
                  <a:pt x="777240" y="247650"/>
                </a:lnTo>
                <a:lnTo>
                  <a:pt x="777240" y="242062"/>
                </a:lnTo>
                <a:lnTo>
                  <a:pt x="107061" y="242062"/>
                </a:lnTo>
                <a:lnTo>
                  <a:pt x="101600" y="228218"/>
                </a:lnTo>
                <a:lnTo>
                  <a:pt x="115316" y="214249"/>
                </a:lnTo>
                <a:lnTo>
                  <a:pt x="68706" y="214249"/>
                </a:lnTo>
                <a:lnTo>
                  <a:pt x="87884" y="144652"/>
                </a:lnTo>
                <a:lnTo>
                  <a:pt x="49403" y="144652"/>
                </a:lnTo>
                <a:lnTo>
                  <a:pt x="49403" y="5587"/>
                </a:lnTo>
                <a:lnTo>
                  <a:pt x="216916" y="5587"/>
                </a:lnTo>
                <a:lnTo>
                  <a:pt x="216916" y="0"/>
                </a:lnTo>
                <a:close/>
              </a:path>
            </a:pathLst>
          </a:custGeom>
          <a:solidFill>
            <a:srgbClr val="FFFFFF"/>
          </a:solidFill>
        </p:spPr>
        <p:txBody>
          <a:bodyPr wrap="square" lIns="0" tIns="0" rIns="0" bIns="0" rtlCol="0"/>
          <a:lstStyle/>
          <a:p>
            <a:endParaRPr sz="1800"/>
          </a:p>
        </p:txBody>
      </p:sp>
      <p:sp>
        <p:nvSpPr>
          <p:cNvPr id="20" name="bk object 20"/>
          <p:cNvSpPr/>
          <p:nvPr/>
        </p:nvSpPr>
        <p:spPr>
          <a:xfrm>
            <a:off x="2811101" y="1032510"/>
            <a:ext cx="106680" cy="67310"/>
          </a:xfrm>
          <a:custGeom>
            <a:avLst/>
            <a:gdLst/>
            <a:ahLst/>
            <a:cxnLst/>
            <a:rect l="l" t="t" r="r" b="b"/>
            <a:pathLst>
              <a:path w="80010" h="67309">
                <a:moveTo>
                  <a:pt x="46736" y="0"/>
                </a:moveTo>
                <a:lnTo>
                  <a:pt x="0" y="0"/>
                </a:lnTo>
                <a:lnTo>
                  <a:pt x="33020" y="66801"/>
                </a:lnTo>
                <a:lnTo>
                  <a:pt x="79629" y="66801"/>
                </a:lnTo>
                <a:lnTo>
                  <a:pt x="46736" y="0"/>
                </a:lnTo>
                <a:close/>
              </a:path>
            </a:pathLst>
          </a:custGeom>
          <a:solidFill>
            <a:srgbClr val="FFFFFF"/>
          </a:solidFill>
        </p:spPr>
        <p:txBody>
          <a:bodyPr wrap="square" lIns="0" tIns="0" rIns="0" bIns="0" rtlCol="0"/>
          <a:lstStyle/>
          <a:p>
            <a:endParaRPr sz="1800"/>
          </a:p>
        </p:txBody>
      </p:sp>
      <p:sp>
        <p:nvSpPr>
          <p:cNvPr id="21" name="bk object 21"/>
          <p:cNvSpPr/>
          <p:nvPr/>
        </p:nvSpPr>
        <p:spPr>
          <a:xfrm>
            <a:off x="2943013" y="1032510"/>
            <a:ext cx="81280" cy="67310"/>
          </a:xfrm>
          <a:custGeom>
            <a:avLst/>
            <a:gdLst/>
            <a:ahLst/>
            <a:cxnLst/>
            <a:rect l="l" t="t" r="r" b="b"/>
            <a:pathLst>
              <a:path w="60960" h="67309">
                <a:moveTo>
                  <a:pt x="60451" y="0"/>
                </a:moveTo>
                <a:lnTo>
                  <a:pt x="19176" y="0"/>
                </a:lnTo>
                <a:lnTo>
                  <a:pt x="0" y="66801"/>
                </a:lnTo>
                <a:lnTo>
                  <a:pt x="41147" y="66801"/>
                </a:lnTo>
                <a:lnTo>
                  <a:pt x="60451" y="0"/>
                </a:lnTo>
                <a:close/>
              </a:path>
            </a:pathLst>
          </a:custGeom>
          <a:solidFill>
            <a:srgbClr val="FFFFFF"/>
          </a:solidFill>
        </p:spPr>
        <p:txBody>
          <a:bodyPr wrap="square" lIns="0" tIns="0" rIns="0" bIns="0" rtlCol="0"/>
          <a:lstStyle/>
          <a:p>
            <a:endParaRPr sz="1800"/>
          </a:p>
        </p:txBody>
      </p:sp>
      <p:sp>
        <p:nvSpPr>
          <p:cNvPr id="22" name="bk object 22"/>
          <p:cNvSpPr/>
          <p:nvPr/>
        </p:nvSpPr>
        <p:spPr>
          <a:xfrm>
            <a:off x="3137068" y="1032510"/>
            <a:ext cx="84667" cy="67310"/>
          </a:xfrm>
          <a:custGeom>
            <a:avLst/>
            <a:gdLst/>
            <a:ahLst/>
            <a:cxnLst/>
            <a:rect l="l" t="t" r="r" b="b"/>
            <a:pathLst>
              <a:path w="63500" h="67309">
                <a:moveTo>
                  <a:pt x="63118" y="0"/>
                </a:moveTo>
                <a:lnTo>
                  <a:pt x="19177" y="0"/>
                </a:lnTo>
                <a:lnTo>
                  <a:pt x="0" y="66801"/>
                </a:lnTo>
                <a:lnTo>
                  <a:pt x="43942" y="66801"/>
                </a:lnTo>
                <a:lnTo>
                  <a:pt x="63118" y="0"/>
                </a:lnTo>
                <a:close/>
              </a:path>
            </a:pathLst>
          </a:custGeom>
          <a:solidFill>
            <a:srgbClr val="FFFFFF"/>
          </a:solidFill>
        </p:spPr>
        <p:txBody>
          <a:bodyPr wrap="square" lIns="0" tIns="0" rIns="0" bIns="0" rtlCol="0"/>
          <a:lstStyle/>
          <a:p>
            <a:endParaRPr sz="1800"/>
          </a:p>
        </p:txBody>
      </p:sp>
      <p:sp>
        <p:nvSpPr>
          <p:cNvPr id="23" name="bk object 23"/>
          <p:cNvSpPr/>
          <p:nvPr/>
        </p:nvSpPr>
        <p:spPr>
          <a:xfrm>
            <a:off x="3246967" y="1032511"/>
            <a:ext cx="194056" cy="66801"/>
          </a:xfrm>
          <a:prstGeom prst="rect">
            <a:avLst/>
          </a:prstGeom>
          <a:blipFill>
            <a:blip r:embed="rId3" cstate="print"/>
            <a:stretch>
              <a:fillRect/>
            </a:stretch>
          </a:blipFill>
        </p:spPr>
        <p:txBody>
          <a:bodyPr wrap="square" lIns="0" tIns="0" rIns="0" bIns="0" rtlCol="0"/>
          <a:lstStyle/>
          <a:p>
            <a:endParaRPr sz="1800"/>
          </a:p>
        </p:txBody>
      </p:sp>
      <p:sp>
        <p:nvSpPr>
          <p:cNvPr id="24" name="bk object 24"/>
          <p:cNvSpPr/>
          <p:nvPr/>
        </p:nvSpPr>
        <p:spPr>
          <a:xfrm>
            <a:off x="3616789" y="1032511"/>
            <a:ext cx="84667" cy="36195"/>
          </a:xfrm>
          <a:custGeom>
            <a:avLst/>
            <a:gdLst/>
            <a:ahLst/>
            <a:cxnLst/>
            <a:rect l="l" t="t" r="r" b="b"/>
            <a:pathLst>
              <a:path w="63500" h="36194">
                <a:moveTo>
                  <a:pt x="63118" y="0"/>
                </a:moveTo>
                <a:lnTo>
                  <a:pt x="16509" y="0"/>
                </a:lnTo>
                <a:lnTo>
                  <a:pt x="8255" y="33400"/>
                </a:lnTo>
                <a:lnTo>
                  <a:pt x="0" y="36194"/>
                </a:lnTo>
                <a:lnTo>
                  <a:pt x="53467" y="36194"/>
                </a:lnTo>
                <a:lnTo>
                  <a:pt x="63118" y="0"/>
                </a:lnTo>
                <a:close/>
              </a:path>
            </a:pathLst>
          </a:custGeom>
          <a:solidFill>
            <a:srgbClr val="FFFFFF"/>
          </a:solidFill>
        </p:spPr>
        <p:txBody>
          <a:bodyPr wrap="square" lIns="0" tIns="0" rIns="0" bIns="0" rtlCol="0"/>
          <a:lstStyle/>
          <a:p>
            <a:endParaRPr sz="1800"/>
          </a:p>
        </p:txBody>
      </p:sp>
      <p:sp>
        <p:nvSpPr>
          <p:cNvPr id="25" name="bk object 25"/>
          <p:cNvSpPr/>
          <p:nvPr/>
        </p:nvSpPr>
        <p:spPr>
          <a:xfrm>
            <a:off x="2972306" y="790448"/>
            <a:ext cx="191347" cy="236854"/>
          </a:xfrm>
          <a:custGeom>
            <a:avLst/>
            <a:gdLst/>
            <a:ahLst/>
            <a:cxnLst/>
            <a:rect l="l" t="t" r="r" b="b"/>
            <a:pathLst>
              <a:path w="143510" h="236855">
                <a:moveTo>
                  <a:pt x="32893" y="0"/>
                </a:moveTo>
                <a:lnTo>
                  <a:pt x="24637" y="0"/>
                </a:lnTo>
                <a:lnTo>
                  <a:pt x="24637" y="147447"/>
                </a:lnTo>
                <a:lnTo>
                  <a:pt x="21970" y="155828"/>
                </a:lnTo>
                <a:lnTo>
                  <a:pt x="0" y="233679"/>
                </a:lnTo>
                <a:lnTo>
                  <a:pt x="0" y="236474"/>
                </a:lnTo>
                <a:lnTo>
                  <a:pt x="101600" y="236474"/>
                </a:lnTo>
                <a:lnTo>
                  <a:pt x="116586" y="228726"/>
                </a:lnTo>
                <a:lnTo>
                  <a:pt x="128396" y="218059"/>
                </a:lnTo>
                <a:lnTo>
                  <a:pt x="130937" y="214249"/>
                </a:lnTo>
                <a:lnTo>
                  <a:pt x="49402" y="214249"/>
                </a:lnTo>
                <a:lnTo>
                  <a:pt x="54863" y="194817"/>
                </a:lnTo>
                <a:lnTo>
                  <a:pt x="54863" y="186436"/>
                </a:lnTo>
                <a:lnTo>
                  <a:pt x="60451" y="166877"/>
                </a:lnTo>
                <a:lnTo>
                  <a:pt x="143129" y="166877"/>
                </a:lnTo>
                <a:lnTo>
                  <a:pt x="143129" y="166624"/>
                </a:lnTo>
                <a:lnTo>
                  <a:pt x="114300" y="139446"/>
                </a:lnTo>
                <a:lnTo>
                  <a:pt x="105410" y="139064"/>
                </a:lnTo>
                <a:lnTo>
                  <a:pt x="32893" y="139064"/>
                </a:lnTo>
                <a:lnTo>
                  <a:pt x="32893" y="0"/>
                </a:lnTo>
                <a:close/>
              </a:path>
            </a:pathLst>
          </a:custGeom>
          <a:solidFill>
            <a:srgbClr val="FFFFFF"/>
          </a:solidFill>
        </p:spPr>
        <p:txBody>
          <a:bodyPr wrap="square" lIns="0" tIns="0" rIns="0" bIns="0" rtlCol="0"/>
          <a:lstStyle/>
          <a:p>
            <a:endParaRPr sz="1800"/>
          </a:p>
        </p:txBody>
      </p:sp>
      <p:sp>
        <p:nvSpPr>
          <p:cNvPr id="26" name="bk object 26"/>
          <p:cNvSpPr/>
          <p:nvPr/>
        </p:nvSpPr>
        <p:spPr>
          <a:xfrm>
            <a:off x="3166365" y="784859"/>
            <a:ext cx="347980" cy="242570"/>
          </a:xfrm>
          <a:custGeom>
            <a:avLst/>
            <a:gdLst/>
            <a:ahLst/>
            <a:cxnLst/>
            <a:rect l="l" t="t" r="r" b="b"/>
            <a:pathLst>
              <a:path w="260985" h="242569">
                <a:moveTo>
                  <a:pt x="260857" y="0"/>
                </a:moveTo>
                <a:lnTo>
                  <a:pt x="87883" y="0"/>
                </a:lnTo>
                <a:lnTo>
                  <a:pt x="87883" y="144652"/>
                </a:lnTo>
                <a:lnTo>
                  <a:pt x="27431" y="144652"/>
                </a:lnTo>
                <a:lnTo>
                  <a:pt x="0" y="242062"/>
                </a:lnTo>
                <a:lnTo>
                  <a:pt x="41147" y="242062"/>
                </a:lnTo>
                <a:lnTo>
                  <a:pt x="57657" y="180848"/>
                </a:lnTo>
                <a:lnTo>
                  <a:pt x="93344" y="180848"/>
                </a:lnTo>
                <a:lnTo>
                  <a:pt x="93344" y="5587"/>
                </a:lnTo>
                <a:lnTo>
                  <a:pt x="260857" y="5587"/>
                </a:lnTo>
                <a:lnTo>
                  <a:pt x="260857" y="0"/>
                </a:lnTo>
                <a:close/>
              </a:path>
            </a:pathLst>
          </a:custGeom>
          <a:solidFill>
            <a:srgbClr val="FFFFFF"/>
          </a:solidFill>
        </p:spPr>
        <p:txBody>
          <a:bodyPr wrap="square" lIns="0" tIns="0" rIns="0" bIns="0" rtlCol="0"/>
          <a:lstStyle/>
          <a:p>
            <a:endParaRPr sz="1800"/>
          </a:p>
        </p:txBody>
      </p:sp>
      <p:sp>
        <p:nvSpPr>
          <p:cNvPr id="27" name="bk object 27"/>
          <p:cNvSpPr/>
          <p:nvPr/>
        </p:nvSpPr>
        <p:spPr>
          <a:xfrm>
            <a:off x="3243241" y="965708"/>
            <a:ext cx="48260" cy="61594"/>
          </a:xfrm>
          <a:custGeom>
            <a:avLst/>
            <a:gdLst/>
            <a:ahLst/>
            <a:cxnLst/>
            <a:rect l="l" t="t" r="r" b="b"/>
            <a:pathLst>
              <a:path w="36194" h="61594">
                <a:moveTo>
                  <a:pt x="35687" y="0"/>
                </a:moveTo>
                <a:lnTo>
                  <a:pt x="0" y="0"/>
                </a:lnTo>
                <a:lnTo>
                  <a:pt x="2793" y="61213"/>
                </a:lnTo>
                <a:lnTo>
                  <a:pt x="35687" y="61213"/>
                </a:lnTo>
                <a:lnTo>
                  <a:pt x="35687" y="0"/>
                </a:lnTo>
                <a:close/>
              </a:path>
            </a:pathLst>
          </a:custGeom>
          <a:solidFill>
            <a:srgbClr val="FFFFFF"/>
          </a:solidFill>
        </p:spPr>
        <p:txBody>
          <a:bodyPr wrap="square" lIns="0" tIns="0" rIns="0" bIns="0" rtlCol="0"/>
          <a:lstStyle/>
          <a:p>
            <a:endParaRPr sz="1800"/>
          </a:p>
        </p:txBody>
      </p:sp>
      <p:sp>
        <p:nvSpPr>
          <p:cNvPr id="28" name="bk object 28"/>
          <p:cNvSpPr/>
          <p:nvPr/>
        </p:nvSpPr>
        <p:spPr>
          <a:xfrm>
            <a:off x="3298106" y="929513"/>
            <a:ext cx="172719" cy="97790"/>
          </a:xfrm>
          <a:custGeom>
            <a:avLst/>
            <a:gdLst/>
            <a:ahLst/>
            <a:cxnLst/>
            <a:rect l="l" t="t" r="r" b="b"/>
            <a:pathLst>
              <a:path w="129539" h="97790">
                <a:moveTo>
                  <a:pt x="129158" y="0"/>
                </a:moveTo>
                <a:lnTo>
                  <a:pt x="60451" y="0"/>
                </a:lnTo>
                <a:lnTo>
                  <a:pt x="0" y="97409"/>
                </a:lnTo>
                <a:lnTo>
                  <a:pt x="41275" y="97409"/>
                </a:lnTo>
                <a:lnTo>
                  <a:pt x="79756" y="38988"/>
                </a:lnTo>
                <a:lnTo>
                  <a:pt x="120395" y="38988"/>
                </a:lnTo>
                <a:lnTo>
                  <a:pt x="129158" y="0"/>
                </a:lnTo>
                <a:close/>
              </a:path>
            </a:pathLst>
          </a:custGeom>
          <a:solidFill>
            <a:srgbClr val="FFFFFF"/>
          </a:solidFill>
        </p:spPr>
        <p:txBody>
          <a:bodyPr wrap="square" lIns="0" tIns="0" rIns="0" bIns="0" rtlCol="0"/>
          <a:lstStyle/>
          <a:p>
            <a:endParaRPr sz="1800"/>
          </a:p>
        </p:txBody>
      </p:sp>
      <p:sp>
        <p:nvSpPr>
          <p:cNvPr id="29" name="bk object 29"/>
          <p:cNvSpPr/>
          <p:nvPr/>
        </p:nvSpPr>
        <p:spPr>
          <a:xfrm>
            <a:off x="3386159" y="968503"/>
            <a:ext cx="72813" cy="58419"/>
          </a:xfrm>
          <a:custGeom>
            <a:avLst/>
            <a:gdLst/>
            <a:ahLst/>
            <a:cxnLst/>
            <a:rect l="l" t="t" r="r" b="b"/>
            <a:pathLst>
              <a:path w="54610" h="58419">
                <a:moveTo>
                  <a:pt x="54356" y="0"/>
                </a:moveTo>
                <a:lnTo>
                  <a:pt x="13716" y="0"/>
                </a:lnTo>
                <a:lnTo>
                  <a:pt x="0" y="58420"/>
                </a:lnTo>
                <a:lnTo>
                  <a:pt x="41148" y="58420"/>
                </a:lnTo>
                <a:lnTo>
                  <a:pt x="54356" y="0"/>
                </a:lnTo>
                <a:close/>
              </a:path>
            </a:pathLst>
          </a:custGeom>
          <a:solidFill>
            <a:srgbClr val="FFFFFF"/>
          </a:solidFill>
        </p:spPr>
        <p:txBody>
          <a:bodyPr wrap="square" lIns="0" tIns="0" rIns="0" bIns="0" rtlCol="0"/>
          <a:lstStyle/>
          <a:p>
            <a:endParaRPr sz="1800"/>
          </a:p>
        </p:txBody>
      </p:sp>
      <p:sp>
        <p:nvSpPr>
          <p:cNvPr id="30" name="bk object 30"/>
          <p:cNvSpPr/>
          <p:nvPr/>
        </p:nvSpPr>
        <p:spPr>
          <a:xfrm>
            <a:off x="3474043" y="790448"/>
            <a:ext cx="118533" cy="236854"/>
          </a:xfrm>
          <a:custGeom>
            <a:avLst/>
            <a:gdLst/>
            <a:ahLst/>
            <a:cxnLst/>
            <a:rect l="l" t="t" r="r" b="b"/>
            <a:pathLst>
              <a:path w="88900" h="236855">
                <a:moveTo>
                  <a:pt x="30099" y="0"/>
                </a:moveTo>
                <a:lnTo>
                  <a:pt x="24637" y="0"/>
                </a:lnTo>
                <a:lnTo>
                  <a:pt x="24637" y="175260"/>
                </a:lnTo>
                <a:lnTo>
                  <a:pt x="17018" y="187832"/>
                </a:lnTo>
                <a:lnTo>
                  <a:pt x="10541" y="200025"/>
                </a:lnTo>
                <a:lnTo>
                  <a:pt x="5715" y="211709"/>
                </a:lnTo>
                <a:lnTo>
                  <a:pt x="2667" y="222630"/>
                </a:lnTo>
                <a:lnTo>
                  <a:pt x="0" y="225425"/>
                </a:lnTo>
                <a:lnTo>
                  <a:pt x="0" y="236474"/>
                </a:lnTo>
                <a:lnTo>
                  <a:pt x="49403" y="236474"/>
                </a:lnTo>
                <a:lnTo>
                  <a:pt x="49403" y="230886"/>
                </a:lnTo>
                <a:lnTo>
                  <a:pt x="52069" y="228218"/>
                </a:lnTo>
                <a:lnTo>
                  <a:pt x="52069" y="219837"/>
                </a:lnTo>
                <a:lnTo>
                  <a:pt x="60325" y="198881"/>
                </a:lnTo>
                <a:lnTo>
                  <a:pt x="72770" y="180212"/>
                </a:lnTo>
                <a:lnTo>
                  <a:pt x="88773" y="166877"/>
                </a:lnTo>
                <a:lnTo>
                  <a:pt x="30099" y="166877"/>
                </a:lnTo>
                <a:lnTo>
                  <a:pt x="30099" y="0"/>
                </a:lnTo>
                <a:close/>
              </a:path>
            </a:pathLst>
          </a:custGeom>
          <a:solidFill>
            <a:srgbClr val="FFFFFF"/>
          </a:solidFill>
        </p:spPr>
        <p:txBody>
          <a:bodyPr wrap="square" lIns="0" tIns="0" rIns="0" bIns="0" rtlCol="0"/>
          <a:lstStyle/>
          <a:p>
            <a:endParaRPr sz="1800"/>
          </a:p>
        </p:txBody>
      </p:sp>
      <p:sp>
        <p:nvSpPr>
          <p:cNvPr id="31" name="bk object 31"/>
          <p:cNvSpPr/>
          <p:nvPr/>
        </p:nvSpPr>
        <p:spPr>
          <a:xfrm>
            <a:off x="3594777" y="999108"/>
            <a:ext cx="117687" cy="27940"/>
          </a:xfrm>
          <a:custGeom>
            <a:avLst/>
            <a:gdLst/>
            <a:ahLst/>
            <a:cxnLst/>
            <a:rect l="l" t="t" r="r" b="b"/>
            <a:pathLst>
              <a:path w="88264" h="27940">
                <a:moveTo>
                  <a:pt x="87884" y="0"/>
                </a:moveTo>
                <a:lnTo>
                  <a:pt x="5461" y="0"/>
                </a:lnTo>
                <a:lnTo>
                  <a:pt x="0" y="27812"/>
                </a:lnTo>
                <a:lnTo>
                  <a:pt x="79629" y="27812"/>
                </a:lnTo>
                <a:lnTo>
                  <a:pt x="87884" y="0"/>
                </a:lnTo>
                <a:close/>
              </a:path>
            </a:pathLst>
          </a:custGeom>
          <a:solidFill>
            <a:srgbClr val="FFFFFF"/>
          </a:solidFill>
        </p:spPr>
        <p:txBody>
          <a:bodyPr wrap="square" lIns="0" tIns="0" rIns="0" bIns="0" rtlCol="0"/>
          <a:lstStyle/>
          <a:p>
            <a:endParaRPr sz="1800"/>
          </a:p>
        </p:txBody>
      </p:sp>
      <p:sp>
        <p:nvSpPr>
          <p:cNvPr id="32" name="bk object 32"/>
          <p:cNvSpPr/>
          <p:nvPr/>
        </p:nvSpPr>
        <p:spPr>
          <a:xfrm>
            <a:off x="3759648" y="790371"/>
            <a:ext cx="0" cy="236854"/>
          </a:xfrm>
          <a:custGeom>
            <a:avLst/>
            <a:gdLst/>
            <a:ahLst/>
            <a:cxnLst/>
            <a:rect l="l" t="t" r="r" b="b"/>
            <a:pathLst>
              <a:path h="236855">
                <a:moveTo>
                  <a:pt x="0" y="0"/>
                </a:moveTo>
                <a:lnTo>
                  <a:pt x="0" y="236550"/>
                </a:lnTo>
              </a:path>
            </a:pathLst>
          </a:custGeom>
          <a:ln w="5499">
            <a:solidFill>
              <a:srgbClr val="FFFFFF"/>
            </a:solidFill>
          </a:ln>
        </p:spPr>
        <p:txBody>
          <a:bodyPr wrap="square" lIns="0" tIns="0" rIns="0" bIns="0" rtlCol="0"/>
          <a:lstStyle/>
          <a:p>
            <a:endParaRPr sz="1800"/>
          </a:p>
        </p:txBody>
      </p:sp>
      <p:sp>
        <p:nvSpPr>
          <p:cNvPr id="33" name="bk object 33"/>
          <p:cNvSpPr/>
          <p:nvPr/>
        </p:nvSpPr>
        <p:spPr>
          <a:xfrm>
            <a:off x="3067473" y="957326"/>
            <a:ext cx="97367" cy="47625"/>
          </a:xfrm>
          <a:custGeom>
            <a:avLst/>
            <a:gdLst/>
            <a:ahLst/>
            <a:cxnLst/>
            <a:rect l="l" t="t" r="r" b="b"/>
            <a:pathLst>
              <a:path w="73025" h="47625">
                <a:moveTo>
                  <a:pt x="71755" y="0"/>
                </a:moveTo>
                <a:lnTo>
                  <a:pt x="27431" y="0"/>
                </a:lnTo>
                <a:lnTo>
                  <a:pt x="30225" y="2794"/>
                </a:lnTo>
                <a:lnTo>
                  <a:pt x="33019" y="8382"/>
                </a:lnTo>
                <a:lnTo>
                  <a:pt x="33019" y="13970"/>
                </a:lnTo>
                <a:lnTo>
                  <a:pt x="30225" y="22351"/>
                </a:lnTo>
                <a:lnTo>
                  <a:pt x="25907" y="31750"/>
                </a:lnTo>
                <a:lnTo>
                  <a:pt x="20319" y="38988"/>
                </a:lnTo>
                <a:lnTo>
                  <a:pt x="12064" y="44196"/>
                </a:lnTo>
                <a:lnTo>
                  <a:pt x="0" y="47371"/>
                </a:lnTo>
                <a:lnTo>
                  <a:pt x="59562" y="47371"/>
                </a:lnTo>
                <a:lnTo>
                  <a:pt x="65786" y="37973"/>
                </a:lnTo>
                <a:lnTo>
                  <a:pt x="71374" y="22351"/>
                </a:lnTo>
                <a:lnTo>
                  <a:pt x="72517" y="10413"/>
                </a:lnTo>
                <a:lnTo>
                  <a:pt x="71755" y="0"/>
                </a:lnTo>
                <a:close/>
              </a:path>
            </a:pathLst>
          </a:custGeom>
          <a:solidFill>
            <a:srgbClr val="FFFFFF"/>
          </a:solidFill>
        </p:spPr>
        <p:txBody>
          <a:bodyPr wrap="square" lIns="0" tIns="0" rIns="0" bIns="0" rtlCol="0"/>
          <a:lstStyle/>
          <a:p>
            <a:endParaRPr sz="1800"/>
          </a:p>
        </p:txBody>
      </p:sp>
      <p:sp>
        <p:nvSpPr>
          <p:cNvPr id="34" name="bk object 34"/>
          <p:cNvSpPr/>
          <p:nvPr/>
        </p:nvSpPr>
        <p:spPr>
          <a:xfrm>
            <a:off x="2818552" y="929513"/>
            <a:ext cx="154093" cy="69850"/>
          </a:xfrm>
          <a:custGeom>
            <a:avLst/>
            <a:gdLst/>
            <a:ahLst/>
            <a:cxnLst/>
            <a:rect l="l" t="t" r="r" b="b"/>
            <a:pathLst>
              <a:path w="115569" h="69850">
                <a:moveTo>
                  <a:pt x="115316" y="0"/>
                </a:moveTo>
                <a:lnTo>
                  <a:pt x="63118" y="0"/>
                </a:lnTo>
                <a:lnTo>
                  <a:pt x="0" y="69596"/>
                </a:lnTo>
                <a:lnTo>
                  <a:pt x="46609" y="69596"/>
                </a:lnTo>
                <a:lnTo>
                  <a:pt x="115316" y="0"/>
                </a:lnTo>
                <a:close/>
              </a:path>
            </a:pathLst>
          </a:custGeom>
          <a:solidFill>
            <a:srgbClr val="FFFFFF"/>
          </a:solidFill>
        </p:spPr>
        <p:txBody>
          <a:bodyPr wrap="square" lIns="0" tIns="0" rIns="0" bIns="0" rtlCol="0"/>
          <a:lstStyle/>
          <a:p>
            <a:endParaRPr sz="1800"/>
          </a:p>
        </p:txBody>
      </p:sp>
      <p:sp>
        <p:nvSpPr>
          <p:cNvPr id="35" name="bk object 35"/>
          <p:cNvSpPr/>
          <p:nvPr/>
        </p:nvSpPr>
        <p:spPr>
          <a:xfrm>
            <a:off x="3620515" y="951864"/>
            <a:ext cx="102447" cy="25400"/>
          </a:xfrm>
          <a:custGeom>
            <a:avLst/>
            <a:gdLst/>
            <a:ahLst/>
            <a:cxnLst/>
            <a:rect l="l" t="t" r="r" b="b"/>
            <a:pathLst>
              <a:path w="76835" h="25400">
                <a:moveTo>
                  <a:pt x="74675" y="0"/>
                </a:moveTo>
                <a:lnTo>
                  <a:pt x="0" y="0"/>
                </a:lnTo>
                <a:lnTo>
                  <a:pt x="10032" y="1143"/>
                </a:lnTo>
                <a:lnTo>
                  <a:pt x="18542" y="5207"/>
                </a:lnTo>
                <a:lnTo>
                  <a:pt x="23875" y="12826"/>
                </a:lnTo>
                <a:lnTo>
                  <a:pt x="24637" y="25019"/>
                </a:lnTo>
                <a:lnTo>
                  <a:pt x="74040" y="25019"/>
                </a:lnTo>
                <a:lnTo>
                  <a:pt x="75945" y="17780"/>
                </a:lnTo>
                <a:lnTo>
                  <a:pt x="76454" y="9017"/>
                </a:lnTo>
                <a:lnTo>
                  <a:pt x="74675" y="0"/>
                </a:lnTo>
                <a:close/>
              </a:path>
            </a:pathLst>
          </a:custGeom>
          <a:solidFill>
            <a:srgbClr val="FFFFFF"/>
          </a:solidFill>
        </p:spPr>
        <p:txBody>
          <a:bodyPr wrap="square" lIns="0" tIns="0" rIns="0" bIns="0" rtlCol="0"/>
          <a:lstStyle/>
          <a:p>
            <a:endParaRPr sz="1800"/>
          </a:p>
        </p:txBody>
      </p:sp>
      <p:sp>
        <p:nvSpPr>
          <p:cNvPr id="36" name="bk object 36"/>
          <p:cNvSpPr/>
          <p:nvPr/>
        </p:nvSpPr>
        <p:spPr>
          <a:xfrm>
            <a:off x="3514174" y="784859"/>
            <a:ext cx="249767" cy="172720"/>
          </a:xfrm>
          <a:custGeom>
            <a:avLst/>
            <a:gdLst/>
            <a:ahLst/>
            <a:cxnLst/>
            <a:rect l="l" t="t" r="r" b="b"/>
            <a:pathLst>
              <a:path w="187325" h="172719">
                <a:moveTo>
                  <a:pt x="186817" y="0"/>
                </a:moveTo>
                <a:lnTo>
                  <a:pt x="13843" y="0"/>
                </a:lnTo>
                <a:lnTo>
                  <a:pt x="13843" y="158623"/>
                </a:lnTo>
                <a:lnTo>
                  <a:pt x="8255" y="164211"/>
                </a:lnTo>
                <a:lnTo>
                  <a:pt x="2793" y="167004"/>
                </a:lnTo>
                <a:lnTo>
                  <a:pt x="0" y="172465"/>
                </a:lnTo>
                <a:lnTo>
                  <a:pt x="58674" y="172465"/>
                </a:lnTo>
                <a:lnTo>
                  <a:pt x="59055" y="172212"/>
                </a:lnTo>
                <a:lnTo>
                  <a:pt x="79756" y="167004"/>
                </a:lnTo>
                <a:lnTo>
                  <a:pt x="154431" y="167004"/>
                </a:lnTo>
                <a:lnTo>
                  <a:pt x="154177" y="166242"/>
                </a:lnTo>
                <a:lnTo>
                  <a:pt x="148336" y="155828"/>
                </a:lnTo>
                <a:lnTo>
                  <a:pt x="145795" y="153035"/>
                </a:lnTo>
                <a:lnTo>
                  <a:pt x="19304" y="153035"/>
                </a:lnTo>
                <a:lnTo>
                  <a:pt x="19304" y="5587"/>
                </a:lnTo>
                <a:lnTo>
                  <a:pt x="186817" y="5587"/>
                </a:lnTo>
                <a:lnTo>
                  <a:pt x="186817" y="0"/>
                </a:lnTo>
                <a:close/>
              </a:path>
            </a:pathLst>
          </a:custGeom>
          <a:solidFill>
            <a:srgbClr val="FFFFFF"/>
          </a:solidFill>
        </p:spPr>
        <p:txBody>
          <a:bodyPr wrap="square" lIns="0" tIns="0" rIns="0" bIns="0" rtlCol="0"/>
          <a:lstStyle/>
          <a:p>
            <a:endParaRPr sz="1800"/>
          </a:p>
        </p:txBody>
      </p:sp>
      <p:sp>
        <p:nvSpPr>
          <p:cNvPr id="37" name="bk object 37"/>
          <p:cNvSpPr/>
          <p:nvPr/>
        </p:nvSpPr>
        <p:spPr>
          <a:xfrm>
            <a:off x="3539914" y="918464"/>
            <a:ext cx="169333" cy="19685"/>
          </a:xfrm>
          <a:custGeom>
            <a:avLst/>
            <a:gdLst/>
            <a:ahLst/>
            <a:cxnLst/>
            <a:rect l="l" t="t" r="r" b="b"/>
            <a:pathLst>
              <a:path w="127000" h="19684">
                <a:moveTo>
                  <a:pt x="71373" y="0"/>
                </a:moveTo>
                <a:lnTo>
                  <a:pt x="55625" y="1015"/>
                </a:lnTo>
                <a:lnTo>
                  <a:pt x="37718" y="4445"/>
                </a:lnTo>
                <a:lnTo>
                  <a:pt x="18795" y="10540"/>
                </a:lnTo>
                <a:lnTo>
                  <a:pt x="0" y="19431"/>
                </a:lnTo>
                <a:lnTo>
                  <a:pt x="126491" y="19431"/>
                </a:lnTo>
                <a:lnTo>
                  <a:pt x="120395" y="12826"/>
                </a:lnTo>
                <a:lnTo>
                  <a:pt x="107441" y="5841"/>
                </a:lnTo>
                <a:lnTo>
                  <a:pt x="90804" y="1524"/>
                </a:lnTo>
                <a:lnTo>
                  <a:pt x="71373" y="0"/>
                </a:lnTo>
                <a:close/>
              </a:path>
            </a:pathLst>
          </a:custGeom>
          <a:solidFill>
            <a:srgbClr val="FFFFFF"/>
          </a:solidFill>
        </p:spPr>
        <p:txBody>
          <a:bodyPr wrap="square" lIns="0" tIns="0" rIns="0" bIns="0" rtlCol="0"/>
          <a:lstStyle/>
          <a:p>
            <a:endParaRPr sz="1800"/>
          </a:p>
        </p:txBody>
      </p:sp>
      <p:sp>
        <p:nvSpPr>
          <p:cNvPr id="38" name="bk object 38"/>
          <p:cNvSpPr/>
          <p:nvPr/>
        </p:nvSpPr>
        <p:spPr>
          <a:xfrm>
            <a:off x="3038177" y="789940"/>
            <a:ext cx="0" cy="139700"/>
          </a:xfrm>
          <a:custGeom>
            <a:avLst/>
            <a:gdLst/>
            <a:ahLst/>
            <a:cxnLst/>
            <a:rect l="l" t="t" r="r" b="b"/>
            <a:pathLst>
              <a:path h="139700">
                <a:moveTo>
                  <a:pt x="0" y="0"/>
                </a:moveTo>
                <a:lnTo>
                  <a:pt x="0" y="139700"/>
                </a:lnTo>
              </a:path>
            </a:pathLst>
          </a:custGeom>
          <a:ln w="5587">
            <a:solidFill>
              <a:srgbClr val="FFFFFF"/>
            </a:solidFill>
          </a:ln>
        </p:spPr>
        <p:txBody>
          <a:bodyPr wrap="square" lIns="0" tIns="0" rIns="0" bIns="0" rtlCol="0"/>
          <a:lstStyle/>
          <a:p>
            <a:endParaRPr sz="1800"/>
          </a:p>
        </p:txBody>
      </p:sp>
      <p:sp>
        <p:nvSpPr>
          <p:cNvPr id="39" name="bk object 39"/>
          <p:cNvSpPr/>
          <p:nvPr/>
        </p:nvSpPr>
        <p:spPr>
          <a:xfrm>
            <a:off x="3034453" y="787400"/>
            <a:ext cx="231140" cy="0"/>
          </a:xfrm>
          <a:custGeom>
            <a:avLst/>
            <a:gdLst/>
            <a:ahLst/>
            <a:cxnLst/>
            <a:rect l="l" t="t" r="r" b="b"/>
            <a:pathLst>
              <a:path w="173355">
                <a:moveTo>
                  <a:pt x="0" y="0"/>
                </a:moveTo>
                <a:lnTo>
                  <a:pt x="173101" y="0"/>
                </a:lnTo>
              </a:path>
            </a:pathLst>
          </a:custGeom>
          <a:ln w="5080">
            <a:solidFill>
              <a:srgbClr val="FFFFFF"/>
            </a:solidFill>
          </a:ln>
        </p:spPr>
        <p:txBody>
          <a:bodyPr wrap="square" lIns="0" tIns="0" rIns="0" bIns="0" rtlCol="0"/>
          <a:lstStyle/>
          <a:p>
            <a:endParaRPr sz="1800"/>
          </a:p>
        </p:txBody>
      </p:sp>
      <p:sp>
        <p:nvSpPr>
          <p:cNvPr id="40" name="bk object 40"/>
          <p:cNvSpPr/>
          <p:nvPr/>
        </p:nvSpPr>
        <p:spPr>
          <a:xfrm>
            <a:off x="3085760" y="929387"/>
            <a:ext cx="27093" cy="635"/>
          </a:xfrm>
          <a:custGeom>
            <a:avLst/>
            <a:gdLst/>
            <a:ahLst/>
            <a:cxnLst/>
            <a:rect l="l" t="t" r="r" b="b"/>
            <a:pathLst>
              <a:path w="20319" h="634">
                <a:moveTo>
                  <a:pt x="14731" y="0"/>
                </a:moveTo>
                <a:lnTo>
                  <a:pt x="0" y="126"/>
                </a:lnTo>
                <a:lnTo>
                  <a:pt x="20320" y="126"/>
                </a:lnTo>
                <a:lnTo>
                  <a:pt x="14731" y="0"/>
                </a:lnTo>
                <a:close/>
              </a:path>
            </a:pathLst>
          </a:custGeom>
          <a:solidFill>
            <a:srgbClr val="FFFFFF"/>
          </a:solidFill>
        </p:spPr>
        <p:txBody>
          <a:bodyPr wrap="square" lIns="0" tIns="0" rIns="0" bIns="0" rtlCol="0"/>
          <a:lstStyle/>
          <a:p>
            <a:endParaRPr sz="1800"/>
          </a:p>
        </p:txBody>
      </p:sp>
      <p:sp>
        <p:nvSpPr>
          <p:cNvPr id="41" name="bk object 41"/>
          <p:cNvSpPr/>
          <p:nvPr/>
        </p:nvSpPr>
        <p:spPr>
          <a:xfrm>
            <a:off x="3261639" y="790359"/>
            <a:ext cx="0" cy="139700"/>
          </a:xfrm>
          <a:custGeom>
            <a:avLst/>
            <a:gdLst/>
            <a:ahLst/>
            <a:cxnLst/>
            <a:rect l="l" t="t" r="r" b="b"/>
            <a:pathLst>
              <a:path h="139700">
                <a:moveTo>
                  <a:pt x="0" y="0"/>
                </a:moveTo>
                <a:lnTo>
                  <a:pt x="0" y="139153"/>
                </a:lnTo>
              </a:path>
            </a:pathLst>
          </a:custGeom>
          <a:ln w="5499">
            <a:solidFill>
              <a:srgbClr val="FFFFFF"/>
            </a:solidFill>
          </a:ln>
        </p:spPr>
        <p:txBody>
          <a:bodyPr wrap="square" lIns="0" tIns="0" rIns="0" bIns="0" rtlCol="0"/>
          <a:lstStyle/>
          <a:p>
            <a:endParaRPr sz="1800"/>
          </a:p>
        </p:txBody>
      </p:sp>
      <p:sp>
        <p:nvSpPr>
          <p:cNvPr id="3" name="Holder 3"/>
          <p:cNvSpPr>
            <a:spLocks noGrp="1"/>
          </p:cNvSpPr>
          <p:nvPr>
            <p:ph type="ftr" sz="quarter" idx="5"/>
          </p:nvPr>
        </p:nvSpPr>
        <p:spPr/>
        <p:txBody>
          <a:bodyPr lIns="0" tIns="0" rIns="0" bIns="0"/>
          <a:lstStyle>
            <a:lvl1pPr>
              <a:defRPr sz="600" b="0" i="0">
                <a:solidFill>
                  <a:srgbClr val="A7A8A7"/>
                </a:solidFill>
                <a:latin typeface="Arial"/>
                <a:cs typeface="Arial"/>
              </a:defRPr>
            </a:lvl1pPr>
          </a:lstStyle>
          <a:p>
            <a:pPr marL="12700">
              <a:spcBef>
                <a:spcPts val="40"/>
              </a:spcBef>
            </a:pPr>
            <a:r>
              <a:rPr lang="en-US" spc="-10"/>
              <a:t>DRAFT </a:t>
            </a:r>
            <a:r>
              <a:rPr lang="en-US"/>
              <a:t>– </a:t>
            </a:r>
            <a:r>
              <a:rPr lang="en-US" spc="-10"/>
              <a:t>DC ACCESS </a:t>
            </a:r>
            <a:r>
              <a:rPr lang="en-US" spc="-5"/>
              <a:t>SYSTEM </a:t>
            </a:r>
            <a:r>
              <a:rPr lang="en-US" spc="-10"/>
              <a:t>CONFIDENTIAL </a:t>
            </a:r>
            <a:r>
              <a:rPr lang="en-US"/>
              <a:t>– FOR </a:t>
            </a:r>
            <a:r>
              <a:rPr lang="en-US" spc="-10"/>
              <a:t>INTERNAL </a:t>
            </a:r>
            <a:r>
              <a:rPr lang="en-US" spc="-5"/>
              <a:t>USE</a:t>
            </a:r>
            <a:r>
              <a:rPr lang="en-US" spc="30"/>
              <a:t> </a:t>
            </a:r>
            <a:r>
              <a:rPr lang="en-US" spc="-5"/>
              <a:t>ONLY</a:t>
            </a:r>
          </a:p>
        </p:txBody>
      </p:sp>
      <p:sp>
        <p:nvSpPr>
          <p:cNvPr id="4" name="Holder 4"/>
          <p:cNvSpPr>
            <a:spLocks noGrp="1"/>
          </p:cNvSpPr>
          <p:nvPr>
            <p:ph type="dt" sz="half" idx="6"/>
          </p:nvPr>
        </p:nvSpPr>
        <p:spPr/>
        <p:txBody>
          <a:bodyPr lIns="0" tIns="0" rIns="0" bIns="0"/>
          <a:lstStyle>
            <a:lvl1pPr>
              <a:defRPr sz="600" b="0" i="0">
                <a:solidFill>
                  <a:srgbClr val="A7A8A7"/>
                </a:solidFill>
                <a:latin typeface="Arial"/>
                <a:cs typeface="Arial"/>
              </a:defRPr>
            </a:lvl1pPr>
          </a:lstStyle>
          <a:p>
            <a:pPr marL="12700" marR="5080">
              <a:spcBef>
                <a:spcPts val="40"/>
              </a:spcBef>
            </a:pPr>
            <a:r>
              <a:rPr lang="en-US"/>
              <a:t>© </a:t>
            </a:r>
            <a:r>
              <a:rPr lang="en-US" spc="-5"/>
              <a:t>2018 KPMG LLP, a </a:t>
            </a:r>
            <a:r>
              <a:rPr lang="en-US" spc="-10"/>
              <a:t>Delaware </a:t>
            </a:r>
            <a:r>
              <a:rPr lang="en-US" spc="-5"/>
              <a:t>limited </a:t>
            </a:r>
            <a:r>
              <a:rPr lang="en-US"/>
              <a:t>liability </a:t>
            </a:r>
            <a:r>
              <a:rPr lang="en-US" spc="-5"/>
              <a:t>partnership and </a:t>
            </a:r>
            <a:r>
              <a:rPr lang="en-US"/>
              <a:t>the </a:t>
            </a:r>
            <a:r>
              <a:rPr lang="en-US" spc="-5"/>
              <a:t>U.S. </a:t>
            </a:r>
            <a:r>
              <a:rPr lang="en-US" spc="-10"/>
              <a:t>member </a:t>
            </a:r>
            <a:r>
              <a:rPr lang="en-US"/>
              <a:t>firm of the </a:t>
            </a:r>
            <a:r>
              <a:rPr lang="en-US" spc="-5"/>
              <a:t>KPMG </a:t>
            </a:r>
            <a:r>
              <a:rPr lang="en-US" spc="-10"/>
              <a:t>network </a:t>
            </a:r>
            <a:r>
              <a:rPr lang="en-US"/>
              <a:t>of </a:t>
            </a:r>
            <a:r>
              <a:rPr lang="en-US" spc="-5"/>
              <a:t>independent </a:t>
            </a:r>
            <a:r>
              <a:rPr lang="en-US" spc="-10"/>
              <a:t>member </a:t>
            </a:r>
            <a:r>
              <a:rPr lang="en-US" spc="-5"/>
              <a:t>firms </a:t>
            </a:r>
            <a:r>
              <a:rPr lang="en-US"/>
              <a:t>affiliated </a:t>
            </a:r>
            <a:r>
              <a:rPr lang="en-US" spc="-10"/>
              <a:t>with </a:t>
            </a:r>
            <a:r>
              <a:rPr lang="en-US" spc="-5"/>
              <a:t>KPMG </a:t>
            </a:r>
            <a:r>
              <a:rPr lang="en-US"/>
              <a:t>International  </a:t>
            </a:r>
            <a:r>
              <a:rPr lang="en-US" spc="-5"/>
              <a:t>Cooperative </a:t>
            </a:r>
            <a:r>
              <a:rPr lang="en-US" spc="-10"/>
              <a:t>(“KPMG </a:t>
            </a:r>
            <a:r>
              <a:rPr lang="en-US" spc="-5"/>
              <a:t>International”), </a:t>
            </a:r>
            <a:r>
              <a:rPr lang="en-US"/>
              <a:t>a </a:t>
            </a:r>
            <a:r>
              <a:rPr lang="en-US" spc="-10"/>
              <a:t>Swiss </a:t>
            </a:r>
            <a:r>
              <a:rPr lang="en-US" spc="-5"/>
              <a:t>entity. All rights reserved. </a:t>
            </a:r>
            <a:r>
              <a:rPr lang="en-US" spc="-10"/>
              <a:t>NDPPS</a:t>
            </a:r>
            <a:r>
              <a:rPr lang="en-US" spc="-20"/>
              <a:t> </a:t>
            </a:r>
            <a:r>
              <a:rPr lang="en-US" spc="-5"/>
              <a:t>795590</a:t>
            </a:r>
          </a:p>
        </p:txBody>
      </p:sp>
      <p:sp>
        <p:nvSpPr>
          <p:cNvPr id="5" name="Holder 5"/>
          <p:cNvSpPr>
            <a:spLocks noGrp="1"/>
          </p:cNvSpPr>
          <p:nvPr>
            <p:ph type="sldNum" sz="quarter" idx="7"/>
          </p:nvPr>
        </p:nvSpPr>
        <p:spPr/>
        <p:txBody>
          <a:bodyPr lIns="0" tIns="0" rIns="0" bIns="0"/>
          <a:lstStyle>
            <a:lvl1pPr>
              <a:defRPr sz="1000" b="0" i="0">
                <a:solidFill>
                  <a:srgbClr val="00338D"/>
                </a:solidFill>
                <a:latin typeface="Arial"/>
                <a:cs typeface="Arial"/>
              </a:defRPr>
            </a:lvl1pPr>
          </a:lstStyle>
          <a:p>
            <a:pPr marL="25400">
              <a:spcBef>
                <a:spcPts val="5"/>
              </a:spcBef>
            </a:pPr>
            <a:fld id="{81D60167-4931-47E6-BA6A-407CBD079E47}" type="slidenum">
              <a:rPr lang="en-US" smtClean="0"/>
              <a:pPr marL="25400">
                <a:spcBef>
                  <a:spcPts val="5"/>
                </a:spcBef>
              </a:pPr>
              <a:t>‹#›</a:t>
            </a:fld>
            <a:endParaRPr lang="en-US"/>
          </a:p>
        </p:txBody>
      </p:sp>
    </p:spTree>
    <p:extLst>
      <p:ext uri="{BB962C8B-B14F-4D97-AF65-F5344CB8AC3E}">
        <p14:creationId xmlns:p14="http://schemas.microsoft.com/office/powerpoint/2010/main" val="427867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03313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02E91-95DD-4C12-9E05-3D48D2C09984}"/>
              </a:ext>
            </a:extLst>
          </p:cNvPr>
          <p:cNvSpPr>
            <a:spLocks noGrp="1"/>
          </p:cNvSpPr>
          <p:nvPr>
            <p:ph type="dt" sz="half" idx="10"/>
          </p:nvPr>
        </p:nvSpPr>
        <p:spPr>
          <a:xfrm>
            <a:off x="838200" y="6356350"/>
            <a:ext cx="2743200" cy="365125"/>
          </a:xfrm>
          <a:prstGeom prst="rect">
            <a:avLst/>
          </a:prstGeom>
        </p:spPr>
        <p:txBody>
          <a:bodyPr/>
          <a:lstStyle/>
          <a:p>
            <a:fld id="{4C5196D0-1F06-458C-93ED-A00534262B1E}" type="datetimeFigureOut">
              <a:rPr lang="en-US" smtClean="0"/>
              <a:t>6/2/2025</a:t>
            </a:fld>
            <a:endParaRPr lang="en-US"/>
          </a:p>
        </p:txBody>
      </p:sp>
      <p:sp>
        <p:nvSpPr>
          <p:cNvPr id="3" name="Footer Placeholder 2">
            <a:extLst>
              <a:ext uri="{FF2B5EF4-FFF2-40B4-BE49-F238E27FC236}">
                <a16:creationId xmlns:a16="http://schemas.microsoft.com/office/drawing/2014/main" id="{B3D8C3EE-8032-4446-80CE-E06E998017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04654AE-5A00-49A6-A1D6-785E5BD82E9B}"/>
              </a:ext>
            </a:extLst>
          </p:cNvPr>
          <p:cNvSpPr>
            <a:spLocks noGrp="1"/>
          </p:cNvSpPr>
          <p:nvPr>
            <p:ph type="sldNum" sz="quarter" idx="12"/>
          </p:nvPr>
        </p:nvSpPr>
        <p:spPr>
          <a:xfrm>
            <a:off x="8610600" y="6356350"/>
            <a:ext cx="2743200" cy="365125"/>
          </a:xfrm>
          <a:prstGeom prst="rect">
            <a:avLst/>
          </a:prstGeom>
        </p:spPr>
        <p:txBody>
          <a:bodyPr/>
          <a:lstStyle/>
          <a:p>
            <a:fld id="{425190C6-7B3E-465D-8846-AA81F2046AC6}" type="slidenum">
              <a:rPr lang="en-US" smtClean="0"/>
              <a:t>‹#›</a:t>
            </a:fld>
            <a:endParaRPr lang="en-US"/>
          </a:p>
        </p:txBody>
      </p:sp>
    </p:spTree>
    <p:custDataLst>
      <p:tags r:id="rId1"/>
    </p:custDataLst>
    <p:extLst>
      <p:ext uri="{BB962C8B-B14F-4D97-AF65-F5344CB8AC3E}">
        <p14:creationId xmlns:p14="http://schemas.microsoft.com/office/powerpoint/2010/main" val="301562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3069AC-F1B9-A417-70AA-5D27BCD8F428}"/>
              </a:ext>
            </a:extLst>
          </p:cNvPr>
          <p:cNvGrpSpPr/>
          <p:nvPr userDrawn="1"/>
        </p:nvGrpSpPr>
        <p:grpSpPr>
          <a:xfrm>
            <a:off x="0" y="0"/>
            <a:ext cx="12192000" cy="1156344"/>
            <a:chOff x="0" y="0"/>
            <a:chExt cx="12192000" cy="1156344"/>
          </a:xfrm>
        </p:grpSpPr>
        <p:sp>
          <p:nvSpPr>
            <p:cNvPr id="6" name="Rectangle 5">
              <a:extLst>
                <a:ext uri="{FF2B5EF4-FFF2-40B4-BE49-F238E27FC236}">
                  <a16:creationId xmlns:a16="http://schemas.microsoft.com/office/drawing/2014/main" id="{1A389367-9622-6A31-18D8-19B8A72DEC9D}"/>
                </a:ext>
              </a:extLst>
            </p:cNvPr>
            <p:cNvSpPr>
              <a:spLocks/>
            </p:cNvSpPr>
            <p:nvPr/>
          </p:nvSpPr>
          <p:spPr>
            <a:xfrm>
              <a:off x="0" y="0"/>
              <a:ext cx="12192000" cy="1079009"/>
            </a:xfrm>
            <a:prstGeom prst="rect">
              <a:avLst/>
            </a:prstGeom>
            <a:solidFill>
              <a:srgbClr val="89A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0DFBAB-6CE1-CA9A-BE9C-6B95C127C0FE}"/>
                </a:ext>
              </a:extLst>
            </p:cNvPr>
            <p:cNvSpPr/>
            <p:nvPr/>
          </p:nvSpPr>
          <p:spPr>
            <a:xfrm>
              <a:off x="0" y="1069363"/>
              <a:ext cx="12192000" cy="86981"/>
            </a:xfrm>
            <a:prstGeom prst="rect">
              <a:avLst/>
            </a:prstGeom>
            <a:solidFill>
              <a:srgbClr val="E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9" name="Picture 8" descr="A logo with a map in the middle&#10;&#10;AI-generated content may be incorrect.">
              <a:extLst>
                <a:ext uri="{FF2B5EF4-FFF2-40B4-BE49-F238E27FC236}">
                  <a16:creationId xmlns:a16="http://schemas.microsoft.com/office/drawing/2014/main" id="{4D0B3ED7-CB9F-D442-9E3C-39F98C2217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107" y="39179"/>
              <a:ext cx="988337" cy="988337"/>
            </a:xfrm>
            <a:prstGeom prst="rect">
              <a:avLst/>
            </a:prstGeom>
          </p:spPr>
        </p:pic>
        <p:pic>
          <p:nvPicPr>
            <p:cNvPr id="10" name="Picture 9" descr="A logo with red and blue outline&#10;&#10;AI-generated content may be incorrect.">
              <a:extLst>
                <a:ext uri="{FF2B5EF4-FFF2-40B4-BE49-F238E27FC236}">
                  <a16:creationId xmlns:a16="http://schemas.microsoft.com/office/drawing/2014/main" id="{84887FA1-8C75-F461-1C8A-EFF62C74A6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00152" y="113949"/>
              <a:ext cx="1393741" cy="885170"/>
            </a:xfrm>
            <a:prstGeom prst="rect">
              <a:avLst/>
            </a:prstGeom>
          </p:spPr>
        </p:pic>
      </p:grpSp>
      <p:sp>
        <p:nvSpPr>
          <p:cNvPr id="2" name="Title Placeholder 1">
            <a:extLst>
              <a:ext uri="{FF2B5EF4-FFF2-40B4-BE49-F238E27FC236}">
                <a16:creationId xmlns:a16="http://schemas.microsoft.com/office/drawing/2014/main" id="{1C3ADEA7-85CD-7602-E0F8-4603D5391420}"/>
              </a:ext>
            </a:extLst>
          </p:cNvPr>
          <p:cNvSpPr>
            <a:spLocks noGrp="1"/>
          </p:cNvSpPr>
          <p:nvPr>
            <p:ph type="title"/>
          </p:nvPr>
        </p:nvSpPr>
        <p:spPr>
          <a:xfrm>
            <a:off x="1086444" y="201129"/>
            <a:ext cx="10515600" cy="723615"/>
          </a:xfrm>
          <a:prstGeom prst="rect">
            <a:avLst/>
          </a:prstGeom>
        </p:spPr>
        <p:txBody>
          <a:bodyPr vert="horz" lIns="91440" tIns="45720" rIns="91440" bIns="45720" rtlCol="0" anchor="ctr">
            <a:normAutofit/>
          </a:bodyPr>
          <a:lstStyle/>
          <a:p>
            <a:r>
              <a:rPr lang="en-US"/>
              <a:t>Click to edit title</a:t>
            </a:r>
          </a:p>
        </p:txBody>
      </p:sp>
      <p:sp>
        <p:nvSpPr>
          <p:cNvPr id="3" name="Text Placeholder 2">
            <a:extLst>
              <a:ext uri="{FF2B5EF4-FFF2-40B4-BE49-F238E27FC236}">
                <a16:creationId xmlns:a16="http://schemas.microsoft.com/office/drawing/2014/main" id="{2F9961D9-3528-74AF-F663-5AB4DEE36FCB}"/>
              </a:ext>
            </a:extLst>
          </p:cNvPr>
          <p:cNvSpPr>
            <a:spLocks noGrp="1"/>
          </p:cNvSpPr>
          <p:nvPr>
            <p:ph type="body" idx="1"/>
          </p:nvPr>
        </p:nvSpPr>
        <p:spPr>
          <a:xfrm>
            <a:off x="609600" y="1674415"/>
            <a:ext cx="10515600" cy="4351338"/>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custDataLst>
      <p:tags r:id="rId9"/>
    </p:custDataLst>
    <p:extLst>
      <p:ext uri="{BB962C8B-B14F-4D97-AF65-F5344CB8AC3E}">
        <p14:creationId xmlns:p14="http://schemas.microsoft.com/office/powerpoint/2010/main" val="39054519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81" r:id="rId7"/>
  </p:sldLayoutIdLst>
  <p:txStyles>
    <p:titleStyle>
      <a:lvl1pPr algn="l" defTabSz="914400" rtl="0" eaLnBrk="1" latinLnBrk="0" hangingPunct="1">
        <a:lnSpc>
          <a:spcPct val="90000"/>
        </a:lnSpc>
        <a:spcBef>
          <a:spcPct val="0"/>
        </a:spcBef>
        <a:buNone/>
        <a:defRPr sz="2800" kern="1200">
          <a:solidFill>
            <a:srgbClr val="002060"/>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portal.floridadisaster.org/projects/FROC/_layouts/15/WopiFrame.aspx?sourcedoc=%7bCDD9D478-CD72-4DC2-A853-CF218D905C0B%7d&amp;file=What%20is%20the%20DRA%201%20Pager.pdf&amp;action=default" TargetMode="External"/><Relationship Id="rId3" Type="http://schemas.microsoft.com/office/2018/10/relationships/comments" Target="../comments/modernComment_7FFE5854_46E6767A.xml"/><Relationship Id="rId7" Type="http://schemas.openxmlformats.org/officeDocument/2006/relationships/hyperlink" Target="mailto:F-ROC@em.myflorida.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loridadisaster.org/globalassets/f-roc-dra-faq.pdf" TargetMode="External"/><Relationship Id="rId5" Type="http://schemas.openxmlformats.org/officeDocument/2006/relationships/hyperlink" Target="https://portal.floridadisaster.org/projects/FROC/FROC_Documents/Forms/AllItems.aspx?RootFolder=%2Fprojects%2FFROC%2FFROC%5FDocuments%2F3%2E%20Disaster%20Readiness%20Assessment%20%28DRA%29%2FDRA%20%28Disaster%20Readiness%20Assessment%29%20Information%20Sessions&amp;FolderCTID=0x0120002846EC3DE36C1940A1B4F0652E51F28E&amp;View=%7B6F3CF7BD%2DC0A4%2D4BE2%2DB809%2DC8009D7D0686%7D" TargetMode="External"/><Relationship Id="rId4" Type="http://schemas.openxmlformats.org/officeDocument/2006/relationships/hyperlink" Target="https://portal.floridadisaster.org/projects/FROC/_layouts/15/WopiFrame.aspx?sourcedoc=%7b37F4E032-EF9B-4800-B4E9-EF949A3F411D%7d&amp;file=2025%20Disaster%20Readiness%20Assessment.pdf&amp;action=defaul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FE5912_B3D3982A.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7FFE5917_8889DCF9.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F-ROC@em.myflorida.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F-ROC@em.myflorida.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floridadisaster.org/froc"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app.vyond.com/videos/89b6f61d-c57d-4395-bcba-cd7aff037434" TargetMode="Externa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hyperlink" Target="mailto:donotreply-fldrgs@managedgrants.com" TargetMode="External"/><Relationship Id="rId2" Type="http://schemas.microsoft.com/office/2018/10/relationships/comments" Target="../comments/modernComment_7FFE5910_48E85C2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portal.floridadisaster.org/projects/FROC/_layouts/15/WopiFrame.aspx?sourcedoc=%7bCDD9D478-CD72-4DC2-A853-CF218D905C0B%7d&amp;file=What%20is%20the%20DRA%201%20Pager.pdf&amp;action=default" TargetMode="External"/><Relationship Id="rId2" Type="http://schemas.microsoft.com/office/2018/10/relationships/comments" Target="../comments/modernComment_7FFE591B_5509C92F.xml"/><Relationship Id="rId1" Type="http://schemas.openxmlformats.org/officeDocument/2006/relationships/slideLayout" Target="../slideLayouts/slideLayout3.xml"/><Relationship Id="rId6" Type="http://schemas.openxmlformats.org/officeDocument/2006/relationships/hyperlink" Target="https://portal.floridadisaster.org/projects/FROC/_layouts/15/WopiFrame.aspx?sourcedoc=%7b9AF25548-F890-4A1B-B816-39281C2E818C%7d&amp;file=F-ROC%20DRA%20FAQ.pdf&amp;action=default" TargetMode="External"/><Relationship Id="rId5" Type="http://schemas.openxmlformats.org/officeDocument/2006/relationships/hyperlink" Target="mailto:donotreply-fldrgs@managedgrants.com"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B131-2AF8-3571-BD48-C944F754E22A}"/>
              </a:ext>
            </a:extLst>
          </p:cNvPr>
          <p:cNvSpPr>
            <a:spLocks noGrp="1"/>
          </p:cNvSpPr>
          <p:nvPr>
            <p:ph type="title"/>
          </p:nvPr>
        </p:nvSpPr>
        <p:spPr>
          <a:xfrm>
            <a:off x="1603795" y="4624417"/>
            <a:ext cx="8984410" cy="723615"/>
          </a:xfrm>
        </p:spPr>
        <p:txBody>
          <a:bodyPr/>
          <a:lstStyle/>
          <a:p>
            <a:r>
              <a:rPr lang="en-US" sz="4400">
                <a:latin typeface="Arial Black"/>
              </a:rPr>
              <a:t>F-ROCkstar Toolkit</a:t>
            </a:r>
          </a:p>
        </p:txBody>
      </p:sp>
      <p:pic>
        <p:nvPicPr>
          <p:cNvPr id="3" name="Picture 2" descr="A logo with red and blue outline&#10;&#10;AI-generated content may be incorrect.">
            <a:extLst>
              <a:ext uri="{FF2B5EF4-FFF2-40B4-BE49-F238E27FC236}">
                <a16:creationId xmlns:a16="http://schemas.microsoft.com/office/drawing/2014/main" id="{FCF9997D-B474-E4E5-9D9D-0D337E5A0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768" y="2150324"/>
            <a:ext cx="3228464" cy="2050410"/>
          </a:xfrm>
          <a:prstGeom prst="rect">
            <a:avLst/>
          </a:prstGeom>
        </p:spPr>
      </p:pic>
      <p:sp>
        <p:nvSpPr>
          <p:cNvPr id="4" name="Rectangle 3">
            <a:extLst>
              <a:ext uri="{FF2B5EF4-FFF2-40B4-BE49-F238E27FC236}">
                <a16:creationId xmlns:a16="http://schemas.microsoft.com/office/drawing/2014/main" id="{75DCD3E9-AA0F-CA49-5172-DEA26832DD90}"/>
              </a:ext>
            </a:extLst>
          </p:cNvPr>
          <p:cNvSpPr>
            <a:spLocks/>
          </p:cNvSpPr>
          <p:nvPr/>
        </p:nvSpPr>
        <p:spPr>
          <a:xfrm>
            <a:off x="-2" y="6538823"/>
            <a:ext cx="12192000" cy="319177"/>
          </a:xfrm>
          <a:prstGeom prst="rect">
            <a:avLst/>
          </a:prstGeom>
          <a:solidFill>
            <a:srgbClr val="89A5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629A775-F173-9708-DE57-420D95FC895B}"/>
              </a:ext>
            </a:extLst>
          </p:cNvPr>
          <p:cNvSpPr/>
          <p:nvPr/>
        </p:nvSpPr>
        <p:spPr>
          <a:xfrm>
            <a:off x="0" y="6495332"/>
            <a:ext cx="12192000" cy="86981"/>
          </a:xfrm>
          <a:prstGeom prst="rect">
            <a:avLst/>
          </a:prstGeom>
          <a:solidFill>
            <a:srgbClr val="E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5705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3CAE05-77AB-F80D-76AA-6BDDDBD22766}"/>
              </a:ext>
            </a:extLst>
          </p:cNvPr>
          <p:cNvSpPr/>
          <p:nvPr/>
        </p:nvSpPr>
        <p:spPr>
          <a:xfrm>
            <a:off x="1018653" y="2249456"/>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F066BF9-289F-1785-B343-E03B0CB020F0}"/>
              </a:ext>
            </a:extLst>
          </p:cNvPr>
          <p:cNvSpPr>
            <a:spLocks noGrp="1"/>
          </p:cNvSpPr>
          <p:nvPr>
            <p:ph type="ctrTitle"/>
          </p:nvPr>
        </p:nvSpPr>
        <p:spPr>
          <a:xfrm>
            <a:off x="1279054" y="2946399"/>
            <a:ext cx="2803686" cy="1009072"/>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400">
                <a:latin typeface="Arial" panose="020B0604020202020204" pitchFamily="34" charset="0"/>
                <a:cs typeface="Arial" panose="020B0604020202020204" pitchFamily="34" charset="0"/>
              </a:rPr>
            </a:br>
            <a:br>
              <a:rPr lang="en-US" sz="1400">
                <a:latin typeface="Arial" panose="020B0604020202020204" pitchFamily="34" charset="0"/>
                <a:cs typeface="Arial" panose="020B0604020202020204" pitchFamily="34" charset="0"/>
              </a:rPr>
            </a:br>
            <a:br>
              <a:rPr lang="en-US" sz="1400">
                <a:latin typeface="Arial" panose="020B0604020202020204" pitchFamily="34" charset="0"/>
                <a:cs typeface="Arial" panose="020B0604020202020204" pitchFamily="34" charset="0"/>
              </a:rPr>
            </a:b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Access the </a:t>
            </a:r>
            <a:r>
              <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Disaster Readiness Assessment (DRA) Form</a:t>
            </a:r>
            <a:b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endParaRPr lang="en-US" sz="1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EC36929-0604-EAA3-087E-D26642A06AF4}"/>
              </a:ext>
            </a:extLst>
          </p:cNvPr>
          <p:cNvSpPr txBox="1"/>
          <p:nvPr/>
        </p:nvSpPr>
        <p:spPr>
          <a:xfrm>
            <a:off x="1114513" y="289443"/>
            <a:ext cx="9302261" cy="523220"/>
          </a:xfrm>
          <a:prstGeom prst="rect">
            <a:avLst/>
          </a:prstGeom>
          <a:noFill/>
        </p:spPr>
        <p:txBody>
          <a:bodyPr wrap="square" rtlCol="0">
            <a:spAutoFit/>
          </a:bodyPr>
          <a:lstStyle/>
          <a:p>
            <a:r>
              <a:rPr lang="en-US" sz="2800">
                <a:solidFill>
                  <a:srgbClr val="002060"/>
                </a:solidFill>
                <a:latin typeface="Arial Black" panose="020B0A04020102020204" pitchFamily="34" charset="0"/>
                <a:cs typeface="Arial" panose="020B0604020202020204" pitchFamily="34" charset="0"/>
              </a:rPr>
              <a:t>DRA Resources to Support You</a:t>
            </a:r>
          </a:p>
        </p:txBody>
      </p:sp>
      <p:sp>
        <p:nvSpPr>
          <p:cNvPr id="6" name="Rectangle 5">
            <a:extLst>
              <a:ext uri="{FF2B5EF4-FFF2-40B4-BE49-F238E27FC236}">
                <a16:creationId xmlns:a16="http://schemas.microsoft.com/office/drawing/2014/main" id="{D80A9959-66D5-AF7A-B277-AC71823A8CEA}"/>
              </a:ext>
            </a:extLst>
          </p:cNvPr>
          <p:cNvSpPr/>
          <p:nvPr/>
        </p:nvSpPr>
        <p:spPr>
          <a:xfrm>
            <a:off x="1014755" y="4372137"/>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If you can’t attend an Information Session, watch a  recorded DRA Information session.</a:t>
            </a:r>
            <a:br>
              <a:rPr lang="en-US">
                <a:latin typeface="Arial" panose="020B0604020202020204" pitchFamily="34" charset="0"/>
                <a:cs typeface="Arial" panose="020B0604020202020204" pitchFamily="34" charset="0"/>
              </a:rPr>
            </a:br>
            <a:r>
              <a:rPr lang="en-US" sz="1200" i="1">
                <a:latin typeface="Arial" panose="020B0604020202020204" pitchFamily="34" charset="0"/>
                <a:cs typeface="Arial" panose="020B0604020202020204" pitchFamily="34" charset="0"/>
              </a:rPr>
              <a:t>Recordings of past information sessions are available on the FDEM website </a:t>
            </a:r>
            <a:r>
              <a:rPr lang="en-US" sz="1200" b="1" i="1">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here</a:t>
            </a:r>
            <a:r>
              <a:rPr lang="en-US" sz="1200" b="1" i="1">
                <a:solidFill>
                  <a:srgbClr val="002060"/>
                </a:solidFill>
                <a:latin typeface="Arial" panose="020B0604020202020204" pitchFamily="34" charset="0"/>
                <a:cs typeface="Arial" panose="020B0604020202020204" pitchFamily="34" charset="0"/>
              </a:rPr>
              <a:t>.</a:t>
            </a:r>
            <a:endParaRPr lang="en-US" b="1">
              <a:solidFill>
                <a:srgbClr val="00206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FAAD18D-6FB3-EAB9-6C9D-55EA879D389D}"/>
              </a:ext>
            </a:extLst>
          </p:cNvPr>
          <p:cNvSpPr/>
          <p:nvPr/>
        </p:nvSpPr>
        <p:spPr>
          <a:xfrm>
            <a:off x="4472145" y="2249456"/>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Review the DRA FAQ</a:t>
            </a:r>
          </a:p>
          <a:p>
            <a:pPr algn="ctr"/>
            <a:r>
              <a:rPr lang="en-US" sz="1200" i="1">
                <a:latin typeface="Arial" panose="020B0604020202020204" pitchFamily="34" charset="0"/>
                <a:cs typeface="Arial" panose="020B0604020202020204" pitchFamily="34" charset="0"/>
              </a:rPr>
              <a:t>We have compiled and responded to frequently asked questions on the Disaster Readiness Assessment</a:t>
            </a:r>
          </a:p>
          <a:p>
            <a:pPr algn="ctr"/>
            <a:endParaRPr lang="en-US" sz="1200" i="1">
              <a:latin typeface="Arial" panose="020B0604020202020204" pitchFamily="34" charset="0"/>
              <a:cs typeface="Arial" panose="020B0604020202020204" pitchFamily="34" charset="0"/>
            </a:endParaRPr>
          </a:p>
          <a:p>
            <a:pPr algn="ctr"/>
            <a:r>
              <a:rPr lang="en-US" sz="1200" i="1">
                <a:latin typeface="Arial" panose="020B0604020202020204" pitchFamily="34" charset="0"/>
                <a:cs typeface="Arial" panose="020B0604020202020204" pitchFamily="34" charset="0"/>
              </a:rPr>
              <a:t>Click </a:t>
            </a:r>
            <a:r>
              <a:rPr lang="en-US" sz="1200" i="1">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here</a:t>
            </a:r>
            <a:r>
              <a:rPr lang="en-US" sz="1200" i="1">
                <a:solidFill>
                  <a:schemeClr val="bg1"/>
                </a:solidFill>
                <a:latin typeface="Arial" panose="020B0604020202020204" pitchFamily="34" charset="0"/>
                <a:cs typeface="Arial" panose="020B0604020202020204" pitchFamily="34" charset="0"/>
              </a:rPr>
              <a:t> to access the DRA FAQ.</a:t>
            </a:r>
          </a:p>
        </p:txBody>
      </p:sp>
      <p:sp>
        <p:nvSpPr>
          <p:cNvPr id="10" name="Rectangle 9">
            <a:extLst>
              <a:ext uri="{FF2B5EF4-FFF2-40B4-BE49-F238E27FC236}">
                <a16:creationId xmlns:a16="http://schemas.microsoft.com/office/drawing/2014/main" id="{94AB8CBC-7D67-FBB6-D4C1-B14E0900DBA8}"/>
              </a:ext>
            </a:extLst>
          </p:cNvPr>
          <p:cNvSpPr/>
          <p:nvPr/>
        </p:nvSpPr>
        <p:spPr>
          <a:xfrm>
            <a:off x="4470196" y="4372137"/>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rial"/>
                <a:cs typeface="Arial"/>
              </a:rPr>
              <a:t>Contact your Regional Recovery Coordinator for support.</a:t>
            </a:r>
          </a:p>
          <a:p>
            <a:pPr algn="ctr"/>
            <a:r>
              <a:rPr lang="en-US" sz="1200" i="1">
                <a:latin typeface="Arial"/>
                <a:cs typeface="Arial"/>
              </a:rPr>
              <a:t>Regional Recovery Coordinators are an excellent resource at each phase of your F-ROC journey.</a:t>
            </a:r>
          </a:p>
          <a:p>
            <a:pPr algn="ctr"/>
            <a:endParaRPr lang="en-US" sz="1200" i="1">
              <a:latin typeface="Arial" panose="020B0604020202020204" pitchFamily="34" charset="0"/>
              <a:cs typeface="Arial" panose="020B0604020202020204" pitchFamily="34" charset="0"/>
            </a:endParaRPr>
          </a:p>
          <a:p>
            <a:pPr algn="ctr"/>
            <a:r>
              <a:rPr lang="en-US" sz="1200" i="1">
                <a:latin typeface="Arial"/>
                <a:cs typeface="Arial"/>
              </a:rPr>
              <a:t>See slide 19 for your RRC’s information.</a:t>
            </a:r>
          </a:p>
        </p:txBody>
      </p:sp>
      <p:sp>
        <p:nvSpPr>
          <p:cNvPr id="11" name="Rectangle 10">
            <a:extLst>
              <a:ext uri="{FF2B5EF4-FFF2-40B4-BE49-F238E27FC236}">
                <a16:creationId xmlns:a16="http://schemas.microsoft.com/office/drawing/2014/main" id="{85FA4820-4D45-E485-A64C-38DD7CBA72A3}"/>
              </a:ext>
            </a:extLst>
          </p:cNvPr>
          <p:cNvSpPr/>
          <p:nvPr/>
        </p:nvSpPr>
        <p:spPr>
          <a:xfrm>
            <a:off x="7925636" y="2249456"/>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Email us at </a:t>
            </a:r>
          </a:p>
          <a:p>
            <a:pPr algn="ctr"/>
            <a:r>
              <a:rPr lang="en-US">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F-ROC@em.myflorida.com</a:t>
            </a:r>
            <a:r>
              <a:rPr lang="en-US">
                <a:latin typeface="Arial" panose="020B0604020202020204" pitchFamily="34" charset="0"/>
                <a:cs typeface="Arial" panose="020B0604020202020204" pitchFamily="34" charset="0"/>
              </a:rPr>
              <a:t>!</a:t>
            </a:r>
          </a:p>
          <a:p>
            <a:pPr algn="ctr"/>
            <a:r>
              <a:rPr lang="en-US" sz="1200" i="1">
                <a:latin typeface="Arial" panose="020B0604020202020204" pitchFamily="34" charset="0"/>
                <a:cs typeface="Arial" panose="020B0604020202020204" pitchFamily="34" charset="0"/>
              </a:rPr>
              <a:t>We are here to help resolve any roadblocks you may have and figure out what works best for you. </a:t>
            </a:r>
            <a:r>
              <a:rPr lang="en-US">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71E6FF7A-7A8C-C146-44AC-78E1DA1BF6A6}"/>
              </a:ext>
            </a:extLst>
          </p:cNvPr>
          <p:cNvSpPr/>
          <p:nvPr/>
        </p:nvSpPr>
        <p:spPr>
          <a:xfrm>
            <a:off x="7925636" y="4372137"/>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DRA 1 Pager</a:t>
            </a:r>
          </a:p>
          <a:p>
            <a:pPr algn="ctr"/>
            <a:r>
              <a:rPr lang="en-US" sz="1200" i="1">
                <a:latin typeface="Arial" panose="020B0604020202020204" pitchFamily="34" charset="0"/>
                <a:cs typeface="Arial" panose="020B0604020202020204" pitchFamily="34" charset="0"/>
              </a:rPr>
              <a:t>This is an informative flyer that details key dates relating to the DRA, how it is structured, and the benefits of completing it.</a:t>
            </a:r>
          </a:p>
          <a:p>
            <a:pPr algn="ctr"/>
            <a:endParaRPr lang="en-US" sz="1200" i="1">
              <a:latin typeface="Arial" panose="020B0604020202020204" pitchFamily="34" charset="0"/>
              <a:cs typeface="Arial" panose="020B0604020202020204" pitchFamily="34" charset="0"/>
            </a:endParaRPr>
          </a:p>
          <a:p>
            <a:pPr algn="ctr"/>
            <a:r>
              <a:rPr lang="en-US" sz="1200" i="1">
                <a:latin typeface="Arial" panose="020B0604020202020204" pitchFamily="34" charset="0"/>
                <a:cs typeface="Arial" panose="020B0604020202020204" pitchFamily="34" charset="0"/>
              </a:rPr>
              <a:t>Click </a:t>
            </a:r>
            <a:r>
              <a:rPr lang="en-US" sz="1200" i="1">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here</a:t>
            </a:r>
            <a:r>
              <a:rPr lang="en-US" sz="1200" i="1">
                <a:latin typeface="Arial" panose="020B0604020202020204" pitchFamily="34" charset="0"/>
                <a:cs typeface="Arial" panose="020B0604020202020204" pitchFamily="34" charset="0"/>
              </a:rPr>
              <a:t> to access the DRA 1 Pager.</a:t>
            </a:r>
          </a:p>
        </p:txBody>
      </p:sp>
      <p:sp>
        <p:nvSpPr>
          <p:cNvPr id="12" name="TextBox 11">
            <a:extLst>
              <a:ext uri="{FF2B5EF4-FFF2-40B4-BE49-F238E27FC236}">
                <a16:creationId xmlns:a16="http://schemas.microsoft.com/office/drawing/2014/main" id="{67192469-BFFD-3EEF-DA2B-03C3725F428D}"/>
              </a:ext>
            </a:extLst>
          </p:cNvPr>
          <p:cNvSpPr txBox="1"/>
          <p:nvPr/>
        </p:nvSpPr>
        <p:spPr>
          <a:xfrm>
            <a:off x="983222" y="1556101"/>
            <a:ext cx="10033539" cy="646331"/>
          </a:xfrm>
          <a:prstGeom prst="rect">
            <a:avLst/>
          </a:prstGeom>
          <a:noFill/>
        </p:spPr>
        <p:txBody>
          <a:bodyPr wrap="square">
            <a:spAutoFit/>
          </a:bodyPr>
          <a:lstStyle/>
          <a:p>
            <a:r>
              <a:rPr lang="en-US" sz="1800">
                <a:solidFill>
                  <a:srgbClr val="002060"/>
                </a:solidFill>
                <a:latin typeface="Arial" panose="020B0604020202020204" pitchFamily="34" charset="0"/>
                <a:cs typeface="Arial" panose="020B0604020202020204" pitchFamily="34" charset="0"/>
              </a:rPr>
              <a:t>Are you having trouble submitting your Disaster Readiness Assessment? The following resources are available to support you as you navigate the DRA.</a:t>
            </a:r>
            <a:endParaRPr lang="en-US">
              <a:solidFill>
                <a:srgbClr val="002060"/>
              </a:solidFill>
            </a:endParaRPr>
          </a:p>
        </p:txBody>
      </p:sp>
    </p:spTree>
    <p:extLst>
      <p:ext uri="{BB962C8B-B14F-4D97-AF65-F5344CB8AC3E}">
        <p14:creationId xmlns:p14="http://schemas.microsoft.com/office/powerpoint/2010/main" val="118950873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DA5E-4892-5D61-A1D8-50FC54A5EF4F}"/>
              </a:ext>
            </a:extLst>
          </p:cNvPr>
          <p:cNvSpPr>
            <a:spLocks noGrp="1"/>
          </p:cNvSpPr>
          <p:nvPr>
            <p:ph type="title" idx="4294967295"/>
          </p:nvPr>
        </p:nvSpPr>
        <p:spPr>
          <a:xfrm>
            <a:off x="1106112" y="197066"/>
            <a:ext cx="10515600" cy="723615"/>
          </a:xfrm>
        </p:spPr>
        <p:txBody>
          <a:bodyPr/>
          <a:lstStyle/>
          <a:p>
            <a:r>
              <a:rPr lang="en-US"/>
              <a:t>Abatement</a:t>
            </a:r>
          </a:p>
        </p:txBody>
      </p:sp>
      <p:sp>
        <p:nvSpPr>
          <p:cNvPr id="86" name="TextBox 85">
            <a:extLst>
              <a:ext uri="{FF2B5EF4-FFF2-40B4-BE49-F238E27FC236}">
                <a16:creationId xmlns:a16="http://schemas.microsoft.com/office/drawing/2014/main" id="{D7A587F9-E45A-02E0-DC65-0A3180AA6A7C}"/>
              </a:ext>
            </a:extLst>
          </p:cNvPr>
          <p:cNvSpPr txBox="1"/>
          <p:nvPr/>
        </p:nvSpPr>
        <p:spPr>
          <a:xfrm>
            <a:off x="429419" y="1583079"/>
            <a:ext cx="4179014" cy="37471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MILESTONE OVERVIEW</a:t>
            </a:r>
          </a:p>
        </p:txBody>
      </p:sp>
      <p:sp>
        <p:nvSpPr>
          <p:cNvPr id="89" name="TextBox 88">
            <a:extLst>
              <a:ext uri="{FF2B5EF4-FFF2-40B4-BE49-F238E27FC236}">
                <a16:creationId xmlns:a16="http://schemas.microsoft.com/office/drawing/2014/main" id="{4D9B8ED2-EA18-AF16-AD8C-6A46C179D539}"/>
              </a:ext>
            </a:extLst>
          </p:cNvPr>
          <p:cNvSpPr txBox="1"/>
          <p:nvPr/>
        </p:nvSpPr>
        <p:spPr>
          <a:xfrm>
            <a:off x="430755" y="1952283"/>
            <a:ext cx="11125811" cy="227662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2060"/>
                </a:solidFill>
                <a:effectLst/>
                <a:uLnTx/>
                <a:uFillTx/>
                <a:latin typeface="Arial"/>
                <a:cs typeface="Arial"/>
              </a:rPr>
              <a:t>Abatement is </a:t>
            </a:r>
            <a:r>
              <a:rPr kumimoji="0" lang="en-US" sz="1200" b="1" i="0" u="none" strike="noStrike" kern="1200" cap="none" spc="0" normalizeH="0" baseline="0" noProof="0">
                <a:ln>
                  <a:noFill/>
                </a:ln>
                <a:solidFill>
                  <a:srgbClr val="002060"/>
                </a:solidFill>
                <a:effectLst/>
                <a:uLnTx/>
                <a:uFillTx/>
                <a:latin typeface="Arial"/>
                <a:cs typeface="Arial"/>
              </a:rPr>
              <a:t>the last </a:t>
            </a:r>
            <a:r>
              <a:rPr kumimoji="0" lang="en-US" sz="1200" b="0" i="0" u="none" strike="noStrike" kern="1200" cap="none" spc="0" normalizeH="0" baseline="0" noProof="0">
                <a:ln>
                  <a:noFill/>
                </a:ln>
                <a:solidFill>
                  <a:srgbClr val="002060"/>
                </a:solidFill>
                <a:effectLst/>
                <a:uLnTx/>
                <a:uFillTx/>
                <a:latin typeface="Arial"/>
                <a:cs typeface="Arial"/>
              </a:rPr>
              <a:t>opportunity for your entity to enhance your readiness and increase your F-ROC score by selecting and completing abatement activities. After your Disaster Readiness Assessment is submitted in Smart Grants, the FDEM Validator team will conduct a thorough review of your responses. Once the FDEM Validator review is complete, you will receive an initial DRA score along with applicable abatement activities that are suggested based on your DRA responses.</a:t>
            </a:r>
          </a:p>
          <a:p>
            <a:pPr marL="0" marR="0" lvl="0" indent="0" algn="l" defTabSz="914400" rtl="0" eaLnBrk="1" fontAlgn="auto" latinLnBrk="0" hangingPunct="1">
              <a:lnSpc>
                <a:spcPct val="110000"/>
              </a:lnSpc>
              <a:spcBef>
                <a:spcPts val="0"/>
              </a:spcBef>
              <a:spcAft>
                <a:spcPts val="300"/>
              </a:spcAft>
              <a:buClrTx/>
              <a:buSzTx/>
              <a:buFontTx/>
              <a:buNone/>
              <a:tabLst/>
              <a:defRPr/>
            </a:pPr>
            <a:r>
              <a:rPr lang="en-US" sz="1200">
                <a:solidFill>
                  <a:srgbClr val="002060"/>
                </a:solidFill>
                <a:latin typeface="Arial"/>
                <a:cs typeface="Arial"/>
              </a:rPr>
              <a:t>There are two key deadlines associated with Abatement:</a:t>
            </a:r>
          </a:p>
          <a:p>
            <a:pPr marL="228600" indent="-228600">
              <a:lnSpc>
                <a:spcPct val="110000"/>
              </a:lnSpc>
              <a:spcAft>
                <a:spcPts val="300"/>
              </a:spcAft>
              <a:buFontTx/>
              <a:buAutoNum type="arabicPeriod"/>
              <a:defRPr/>
            </a:pPr>
            <a:r>
              <a:rPr lang="en-US" sz="1200">
                <a:solidFill>
                  <a:srgbClr val="002060"/>
                </a:solidFill>
                <a:latin typeface="Arial"/>
                <a:cs typeface="Arial"/>
              </a:rPr>
              <a:t>Deadline for submitting your Customized Abatement Plan to FDEM for review and approval. </a:t>
            </a:r>
          </a:p>
          <a:p>
            <a:pPr marL="685800" marR="0" lvl="1" indent="-228600" algn="l" defTabSz="914400" rtl="0" eaLnBrk="1" fontAlgn="auto" latinLnBrk="0" hangingPunct="1">
              <a:lnSpc>
                <a:spcPct val="110000"/>
              </a:lnSpc>
              <a:spcBef>
                <a:spcPts val="0"/>
              </a:spcBef>
              <a:spcAft>
                <a:spcPts val="300"/>
              </a:spcAft>
              <a:buClrTx/>
              <a:buSzTx/>
              <a:buFontTx/>
              <a:buAutoNum type="arabicPeriod"/>
              <a:tabLst/>
              <a:defRPr/>
            </a:pPr>
            <a:r>
              <a:rPr lang="en-US" sz="1200">
                <a:solidFill>
                  <a:srgbClr val="002060"/>
                </a:solidFill>
                <a:latin typeface="Arial"/>
                <a:cs typeface="Arial"/>
              </a:rPr>
              <a:t>To meet this deadline, you need to review your DRA Validator feedback, select from the abatement activities to create your Customized Abatement Plan, and submit to FDEM in Smart Grants.</a:t>
            </a:r>
          </a:p>
          <a:p>
            <a:pPr marL="228600" indent="-228600">
              <a:lnSpc>
                <a:spcPct val="110000"/>
              </a:lnSpc>
              <a:spcAft>
                <a:spcPts val="300"/>
              </a:spcAft>
              <a:buFontTx/>
              <a:buAutoNum type="arabicPeriod"/>
              <a:defRPr/>
            </a:pPr>
            <a:r>
              <a:rPr lang="en-US" sz="1200">
                <a:solidFill>
                  <a:srgbClr val="002060"/>
                </a:solidFill>
                <a:latin typeface="Arial"/>
                <a:cs typeface="Arial"/>
              </a:rPr>
              <a:t>Deadline for completing your abatement activities and submitting to FDEM for review. </a:t>
            </a:r>
            <a:endParaRPr lang="en-US" sz="1200">
              <a:solidFill>
                <a:srgbClr val="002060"/>
              </a:solidFill>
              <a:latin typeface="Arial" panose="020B0604020202020204" pitchFamily="34" charset="0"/>
              <a:cs typeface="Arial" panose="020B0604020202020204" pitchFamily="34" charset="0"/>
            </a:endParaRPr>
          </a:p>
          <a:p>
            <a:pPr marL="685800" lvl="1" indent="-228600">
              <a:lnSpc>
                <a:spcPct val="110000"/>
              </a:lnSpc>
              <a:spcAft>
                <a:spcPts val="300"/>
              </a:spcAft>
              <a:buFontTx/>
              <a:buAutoNum type="arabicPeriod"/>
              <a:defRPr/>
            </a:pPr>
            <a:r>
              <a:rPr lang="en-US" sz="1200">
                <a:solidFill>
                  <a:srgbClr val="002060"/>
                </a:solidFill>
                <a:latin typeface="Arial"/>
                <a:cs typeface="Arial"/>
              </a:rPr>
              <a:t>To meet this deadline, you need to complete the abatement activities and upload the supporting documentation to Smart Grants for FDEM’s review and approval.</a:t>
            </a:r>
          </a:p>
        </p:txBody>
      </p:sp>
      <p:cxnSp>
        <p:nvCxnSpPr>
          <p:cNvPr id="6" name="Straight Connector 5">
            <a:extLst>
              <a:ext uri="{FF2B5EF4-FFF2-40B4-BE49-F238E27FC236}">
                <a16:creationId xmlns:a16="http://schemas.microsoft.com/office/drawing/2014/main" id="{99AE18BC-AE4A-E49F-F5DE-19C4D87D719D}"/>
              </a:ext>
            </a:extLst>
          </p:cNvPr>
          <p:cNvCxnSpPr>
            <a:cxnSpLocks/>
          </p:cNvCxnSpPr>
          <p:nvPr/>
        </p:nvCxnSpPr>
        <p:spPr>
          <a:xfrm>
            <a:off x="844823" y="4830088"/>
            <a:ext cx="9908169" cy="0"/>
          </a:xfrm>
          <a:prstGeom prst="line">
            <a:avLst/>
          </a:prstGeom>
          <a:ln w="38100" cap="sq">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0CB97C3-07A8-06C1-7C38-21549DFD5C0C}"/>
              </a:ext>
            </a:extLst>
          </p:cNvPr>
          <p:cNvSpPr/>
          <p:nvPr/>
        </p:nvSpPr>
        <p:spPr>
          <a:xfrm>
            <a:off x="650801" y="4740088"/>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2B317E5-0F38-7386-75E3-DB8B25037F2D}"/>
              </a:ext>
            </a:extLst>
          </p:cNvPr>
          <p:cNvSpPr/>
          <p:nvPr/>
        </p:nvSpPr>
        <p:spPr>
          <a:xfrm>
            <a:off x="4614295" y="4737542"/>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DED39CC-CEAA-86D1-FCED-FD1D100C106E}"/>
              </a:ext>
            </a:extLst>
          </p:cNvPr>
          <p:cNvSpPr txBox="1"/>
          <p:nvPr/>
        </p:nvSpPr>
        <p:spPr>
          <a:xfrm>
            <a:off x="4263461" y="5143586"/>
            <a:ext cx="1701594" cy="110613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lang="en-GB" sz="1600" b="1">
                <a:solidFill>
                  <a:srgbClr val="002060"/>
                </a:solidFill>
                <a:latin typeface="Arial" panose="020B0604020202020204" pitchFamily="34" charset="0"/>
                <a:cs typeface="Arial" panose="020B0604020202020204" pitchFamily="34" charset="0"/>
              </a:rPr>
              <a:t>January 31</a:t>
            </a:r>
            <a:endParaRPr kumimoji="0" lang="en-GB" sz="16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Deadline for submitting your Customized Abatement Plan to FDEM for review. </a:t>
            </a:r>
          </a:p>
        </p:txBody>
      </p:sp>
      <p:sp>
        <p:nvSpPr>
          <p:cNvPr id="25" name="TextBox 24">
            <a:extLst>
              <a:ext uri="{FF2B5EF4-FFF2-40B4-BE49-F238E27FC236}">
                <a16:creationId xmlns:a16="http://schemas.microsoft.com/office/drawing/2014/main" id="{D6E6C6BF-9543-B59B-CCAF-C1F42E85FA8A}"/>
              </a:ext>
            </a:extLst>
          </p:cNvPr>
          <p:cNvSpPr txBox="1"/>
          <p:nvPr/>
        </p:nvSpPr>
        <p:spPr>
          <a:xfrm>
            <a:off x="608539" y="5143586"/>
            <a:ext cx="1701595" cy="137698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6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After submitting your DRA</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Once your DRA is submitted, it will go through FDEM Validator Review.  </a:t>
            </a:r>
          </a:p>
        </p:txBody>
      </p:sp>
      <p:sp>
        <p:nvSpPr>
          <p:cNvPr id="27" name="TextBox 26">
            <a:extLst>
              <a:ext uri="{FF2B5EF4-FFF2-40B4-BE49-F238E27FC236}">
                <a16:creationId xmlns:a16="http://schemas.microsoft.com/office/drawing/2014/main" id="{ABD7B991-F8D2-934E-EA9A-A82726AE5E86}"/>
              </a:ext>
            </a:extLst>
          </p:cNvPr>
          <p:cNvSpPr txBox="1"/>
          <p:nvPr/>
        </p:nvSpPr>
        <p:spPr>
          <a:xfrm>
            <a:off x="429419" y="4234121"/>
            <a:ext cx="3625648" cy="37471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TIMELINE</a:t>
            </a:r>
            <a:endParaRPr kumimoji="0" lang="en-GB"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A42B2970-7749-6D5F-B84E-1D63E3AE55C6}"/>
              </a:ext>
            </a:extLst>
          </p:cNvPr>
          <p:cNvSpPr/>
          <p:nvPr/>
        </p:nvSpPr>
        <p:spPr>
          <a:xfrm>
            <a:off x="7949510" y="4731682"/>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D60B2E8-6B24-8DF3-29D1-3B8289102378}"/>
              </a:ext>
            </a:extLst>
          </p:cNvPr>
          <p:cNvSpPr txBox="1"/>
          <p:nvPr/>
        </p:nvSpPr>
        <p:spPr>
          <a:xfrm>
            <a:off x="7660220" y="5143586"/>
            <a:ext cx="1701594" cy="110613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lang="en-GB" sz="1600" b="1">
                <a:solidFill>
                  <a:srgbClr val="002060"/>
                </a:solidFill>
                <a:latin typeface="Arial" panose="020B0604020202020204" pitchFamily="34" charset="0"/>
                <a:cs typeface="Arial" panose="020B0604020202020204" pitchFamily="34" charset="0"/>
              </a:rPr>
              <a:t>March 31</a:t>
            </a:r>
            <a:endParaRPr kumimoji="0" lang="en-GB" sz="16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Deadline for completing your abatement activities and submitting to FDEM for review.</a:t>
            </a:r>
          </a:p>
        </p:txBody>
      </p:sp>
    </p:spTree>
    <p:extLst>
      <p:ext uri="{BB962C8B-B14F-4D97-AF65-F5344CB8AC3E}">
        <p14:creationId xmlns:p14="http://schemas.microsoft.com/office/powerpoint/2010/main" val="177900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DA5E-4892-5D61-A1D8-50FC54A5EF4F}"/>
              </a:ext>
            </a:extLst>
          </p:cNvPr>
          <p:cNvSpPr>
            <a:spLocks noGrp="1"/>
          </p:cNvSpPr>
          <p:nvPr>
            <p:ph type="title" idx="4294967295"/>
          </p:nvPr>
        </p:nvSpPr>
        <p:spPr>
          <a:xfrm>
            <a:off x="1106112" y="191534"/>
            <a:ext cx="10515600" cy="723615"/>
          </a:xfrm>
        </p:spPr>
        <p:txBody>
          <a:bodyPr/>
          <a:lstStyle/>
          <a:p>
            <a:r>
              <a:rPr lang="en-US"/>
              <a:t>Customized Abatement Plan</a:t>
            </a:r>
          </a:p>
        </p:txBody>
      </p:sp>
      <p:sp>
        <p:nvSpPr>
          <p:cNvPr id="16" name="TextBox 15">
            <a:extLst>
              <a:ext uri="{FF2B5EF4-FFF2-40B4-BE49-F238E27FC236}">
                <a16:creationId xmlns:a16="http://schemas.microsoft.com/office/drawing/2014/main" id="{65FE373A-1295-84CA-DFBB-632668157AB5}"/>
              </a:ext>
            </a:extLst>
          </p:cNvPr>
          <p:cNvSpPr txBox="1"/>
          <p:nvPr/>
        </p:nvSpPr>
        <p:spPr>
          <a:xfrm>
            <a:off x="349551" y="1670336"/>
            <a:ext cx="3789319" cy="37471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OUR ASK OF YOU</a:t>
            </a:r>
          </a:p>
        </p:txBody>
      </p:sp>
      <p:sp>
        <p:nvSpPr>
          <p:cNvPr id="17" name="TextBox 16">
            <a:extLst>
              <a:ext uri="{FF2B5EF4-FFF2-40B4-BE49-F238E27FC236}">
                <a16:creationId xmlns:a16="http://schemas.microsoft.com/office/drawing/2014/main" id="{CDE8D4E8-4D29-6FBD-6F59-E7077493717C}"/>
              </a:ext>
            </a:extLst>
          </p:cNvPr>
          <p:cNvSpPr txBox="1"/>
          <p:nvPr/>
        </p:nvSpPr>
        <p:spPr>
          <a:xfrm>
            <a:off x="385603" y="2062810"/>
            <a:ext cx="4297203" cy="2677656"/>
          </a:xfrm>
          <a:prstGeom prst="rect">
            <a:avLst/>
          </a:prstGeom>
          <a:noFill/>
        </p:spPr>
        <p:txBody>
          <a:bodyPr wrap="square" lIns="91440" tIns="45720" rIns="91440" bIns="45720" anchor="t">
            <a:spAutoFit/>
          </a:bodyPr>
          <a:lstStyle/>
          <a:p>
            <a:pPr marL="228600" indent="-228600">
              <a:buFont typeface="+mj-lt"/>
              <a:buAutoNum type="arabicPeriod"/>
            </a:pPr>
            <a:r>
              <a:rPr lang="en-US" sz="1400">
                <a:solidFill>
                  <a:srgbClr val="002060"/>
                </a:solidFill>
                <a:latin typeface="Arial"/>
                <a:cs typeface="Arial"/>
              </a:rPr>
              <a:t>Once your DRA is reviewed by FDEM, navigate to Smart Grants to view your initial score and feedback.</a:t>
            </a:r>
          </a:p>
          <a:p>
            <a:pPr marL="228600" indent="-228600">
              <a:buFont typeface="+mj-lt"/>
              <a:buAutoNum type="arabicPeriod"/>
            </a:pPr>
            <a:r>
              <a:rPr lang="en-US" sz="1400">
                <a:solidFill>
                  <a:srgbClr val="002060"/>
                </a:solidFill>
                <a:latin typeface="Arial"/>
                <a:cs typeface="Arial"/>
              </a:rPr>
              <a:t>Download your ‘Disaster Readiness Assessment (State Validated)’ to see the feedback provided. </a:t>
            </a:r>
            <a:endParaRPr lang="en-US" sz="1400">
              <a:solidFill>
                <a:srgbClr val="002060"/>
              </a:solidFill>
              <a:latin typeface="Arial" panose="020B0604020202020204" pitchFamily="34" charset="0"/>
              <a:cs typeface="Arial" panose="020B0604020202020204" pitchFamily="34" charset="0"/>
            </a:endParaRPr>
          </a:p>
          <a:p>
            <a:pPr marL="228600" indent="-228600">
              <a:buFont typeface="+mj-lt"/>
              <a:buAutoNum type="arabicPeriod"/>
            </a:pPr>
            <a:r>
              <a:rPr lang="en-US" sz="1400">
                <a:solidFill>
                  <a:srgbClr val="002060"/>
                </a:solidFill>
                <a:latin typeface="Arial"/>
                <a:cs typeface="Arial"/>
              </a:rPr>
              <a:t>Review the Smart Grants – Abatement guide to initiate abatement and add abatement activities to your Customized Abatement Plan.</a:t>
            </a:r>
          </a:p>
          <a:p>
            <a:pPr marL="228600" indent="-228600">
              <a:buFont typeface="+mj-lt"/>
              <a:buAutoNum type="arabicPeriod"/>
            </a:pPr>
            <a:r>
              <a:rPr lang="en-US" sz="1400">
                <a:solidFill>
                  <a:srgbClr val="002060"/>
                </a:solidFill>
                <a:latin typeface="Arial"/>
                <a:cs typeface="Arial"/>
              </a:rPr>
              <a:t>Once you have identified all the applicable abatement activities that you can complete before the deadline, submit your Customized Abatement Plan in Smart Grants.</a:t>
            </a:r>
          </a:p>
        </p:txBody>
      </p:sp>
      <p:sp>
        <p:nvSpPr>
          <p:cNvPr id="4" name="TextBox 3">
            <a:extLst>
              <a:ext uri="{FF2B5EF4-FFF2-40B4-BE49-F238E27FC236}">
                <a16:creationId xmlns:a16="http://schemas.microsoft.com/office/drawing/2014/main" id="{D40FAB40-12D1-C153-15F6-039D3692FB43}"/>
              </a:ext>
            </a:extLst>
          </p:cNvPr>
          <p:cNvSpPr txBox="1"/>
          <p:nvPr/>
        </p:nvSpPr>
        <p:spPr>
          <a:xfrm>
            <a:off x="349552" y="5106543"/>
            <a:ext cx="6327607" cy="78098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BENEFITS OF COMPLETING ABATEMENT</a:t>
            </a:r>
          </a:p>
        </p:txBody>
      </p:sp>
      <p:pic>
        <p:nvPicPr>
          <p:cNvPr id="1026" name="Picture 2">
            <a:extLst>
              <a:ext uri="{FF2B5EF4-FFF2-40B4-BE49-F238E27FC236}">
                <a16:creationId xmlns:a16="http://schemas.microsoft.com/office/drawing/2014/main" id="{E02D0DD5-878C-77CF-2C59-441FB7C24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257" y="1741358"/>
            <a:ext cx="6077131" cy="3017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1C27B99-860D-0757-A4A9-B166689470FE}"/>
              </a:ext>
            </a:extLst>
          </p:cNvPr>
          <p:cNvGrpSpPr/>
          <p:nvPr/>
        </p:nvGrpSpPr>
        <p:grpSpPr>
          <a:xfrm>
            <a:off x="813219" y="5618285"/>
            <a:ext cx="10565563" cy="1164303"/>
            <a:chOff x="483577" y="5618285"/>
            <a:chExt cx="10565563" cy="1164303"/>
          </a:xfrm>
        </p:grpSpPr>
        <p:grpSp>
          <p:nvGrpSpPr>
            <p:cNvPr id="3" name="Group 2">
              <a:extLst>
                <a:ext uri="{FF2B5EF4-FFF2-40B4-BE49-F238E27FC236}">
                  <a16:creationId xmlns:a16="http://schemas.microsoft.com/office/drawing/2014/main" id="{7AEB33C1-BBD6-EDFD-9080-2DFC67A82A9E}"/>
                </a:ext>
              </a:extLst>
            </p:cNvPr>
            <p:cNvGrpSpPr/>
            <p:nvPr/>
          </p:nvGrpSpPr>
          <p:grpSpPr>
            <a:xfrm>
              <a:off x="483577" y="5618285"/>
              <a:ext cx="2938899" cy="1164303"/>
              <a:chOff x="483577" y="5618285"/>
              <a:chExt cx="2938899" cy="1164303"/>
            </a:xfrm>
          </p:grpSpPr>
          <p:grpSp>
            <p:nvGrpSpPr>
              <p:cNvPr id="13" name="Group 12">
                <a:extLst>
                  <a:ext uri="{FF2B5EF4-FFF2-40B4-BE49-F238E27FC236}">
                    <a16:creationId xmlns:a16="http://schemas.microsoft.com/office/drawing/2014/main" id="{97E8AE8D-145C-A90D-4FB5-C9A5B54E6A25}"/>
                  </a:ext>
                </a:extLst>
              </p:cNvPr>
              <p:cNvGrpSpPr/>
              <p:nvPr/>
            </p:nvGrpSpPr>
            <p:grpSpPr>
              <a:xfrm>
                <a:off x="483577" y="5618285"/>
                <a:ext cx="2751992" cy="1011115"/>
                <a:chOff x="483577" y="5618285"/>
                <a:chExt cx="2751992" cy="1011115"/>
              </a:xfrm>
            </p:grpSpPr>
            <p:sp>
              <p:nvSpPr>
                <p:cNvPr id="10" name="Rectangle: Rounded Corners 9">
                  <a:extLst>
                    <a:ext uri="{FF2B5EF4-FFF2-40B4-BE49-F238E27FC236}">
                      <a16:creationId xmlns:a16="http://schemas.microsoft.com/office/drawing/2014/main" id="{5BAF3746-174D-ABF7-5A24-0F10E8AF16F9}"/>
                    </a:ext>
                  </a:extLst>
                </p:cNvPr>
                <p:cNvSpPr/>
                <p:nvPr/>
              </p:nvSpPr>
              <p:spPr>
                <a:xfrm>
                  <a:off x="483577" y="5618285"/>
                  <a:ext cx="2751992" cy="10111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12AE613-D854-0C4F-E37C-65D3F5C0003A}"/>
                    </a:ext>
                  </a:extLst>
                </p:cNvPr>
                <p:cNvSpPr txBox="1"/>
                <p:nvPr/>
              </p:nvSpPr>
              <p:spPr>
                <a:xfrm>
                  <a:off x="624382" y="5754510"/>
                  <a:ext cx="2470383" cy="738664"/>
                </a:xfrm>
                <a:prstGeom prst="rect">
                  <a:avLst/>
                </a:prstGeom>
                <a:noFill/>
              </p:spPr>
              <p:txBody>
                <a:bodyPr wrap="square">
                  <a:spAutoFit/>
                </a:bodyPr>
                <a:lstStyle/>
                <a:p>
                  <a:r>
                    <a:rPr lang="en-US" sz="1400">
                      <a:solidFill>
                        <a:srgbClr val="002060"/>
                      </a:solidFill>
                      <a:latin typeface="Arial" panose="020B0604020202020204" pitchFamily="34" charset="0"/>
                      <a:cs typeface="Arial" panose="020B0604020202020204" pitchFamily="34" charset="0"/>
                    </a:rPr>
                    <a:t>Completing abatement enables you to increase your overall F-ROC score.</a:t>
                  </a:r>
                </a:p>
              </p:txBody>
            </p:sp>
          </p:grpSp>
          <p:pic>
            <p:nvPicPr>
              <p:cNvPr id="20" name="Graphic 19" descr="Checkmark with solid fill">
                <a:extLst>
                  <a:ext uri="{FF2B5EF4-FFF2-40B4-BE49-F238E27FC236}">
                    <a16:creationId xmlns:a16="http://schemas.microsoft.com/office/drawing/2014/main" id="{30E50AF5-3234-EE94-69D0-FC39F6A078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3730" y="6123842"/>
                <a:ext cx="658746" cy="658746"/>
              </a:xfrm>
              <a:prstGeom prst="rect">
                <a:avLst/>
              </a:prstGeom>
            </p:spPr>
          </p:pic>
        </p:grpSp>
        <p:grpSp>
          <p:nvGrpSpPr>
            <p:cNvPr id="6" name="Group 5">
              <a:extLst>
                <a:ext uri="{FF2B5EF4-FFF2-40B4-BE49-F238E27FC236}">
                  <a16:creationId xmlns:a16="http://schemas.microsoft.com/office/drawing/2014/main" id="{FEC79590-A573-8741-2D57-2FED65EC8413}"/>
                </a:ext>
              </a:extLst>
            </p:cNvPr>
            <p:cNvGrpSpPr/>
            <p:nvPr/>
          </p:nvGrpSpPr>
          <p:grpSpPr>
            <a:xfrm>
              <a:off x="4353165" y="5618285"/>
              <a:ext cx="2981416" cy="1164303"/>
              <a:chOff x="4353165" y="5618285"/>
              <a:chExt cx="2981416" cy="1164303"/>
            </a:xfrm>
          </p:grpSpPr>
          <p:grpSp>
            <p:nvGrpSpPr>
              <p:cNvPr id="15" name="Group 14">
                <a:extLst>
                  <a:ext uri="{FF2B5EF4-FFF2-40B4-BE49-F238E27FC236}">
                    <a16:creationId xmlns:a16="http://schemas.microsoft.com/office/drawing/2014/main" id="{7FCA601D-619A-C61F-BA4A-47D986BF15CD}"/>
                  </a:ext>
                </a:extLst>
              </p:cNvPr>
              <p:cNvGrpSpPr/>
              <p:nvPr/>
            </p:nvGrpSpPr>
            <p:grpSpPr>
              <a:xfrm>
                <a:off x="4353165" y="5618285"/>
                <a:ext cx="2751992" cy="1011115"/>
                <a:chOff x="4212942" y="5618285"/>
                <a:chExt cx="2751992" cy="1011115"/>
              </a:xfrm>
            </p:grpSpPr>
            <p:sp>
              <p:nvSpPr>
                <p:cNvPr id="11" name="Rectangle: Rounded Corners 10">
                  <a:extLst>
                    <a:ext uri="{FF2B5EF4-FFF2-40B4-BE49-F238E27FC236}">
                      <a16:creationId xmlns:a16="http://schemas.microsoft.com/office/drawing/2014/main" id="{5448F0CD-B64D-E97D-4D20-D27EF501BB05}"/>
                    </a:ext>
                  </a:extLst>
                </p:cNvPr>
                <p:cNvSpPr/>
                <p:nvPr/>
              </p:nvSpPr>
              <p:spPr>
                <a:xfrm>
                  <a:off x="4212942" y="5618285"/>
                  <a:ext cx="2751992" cy="10111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BBBE5A3A-02F7-54D2-1B51-F8807F4EF149}"/>
                    </a:ext>
                  </a:extLst>
                </p:cNvPr>
                <p:cNvSpPr txBox="1"/>
                <p:nvPr/>
              </p:nvSpPr>
              <p:spPr>
                <a:xfrm>
                  <a:off x="4409838" y="5754510"/>
                  <a:ext cx="2358200" cy="738664"/>
                </a:xfrm>
                <a:prstGeom prst="rect">
                  <a:avLst/>
                </a:prstGeom>
                <a:noFill/>
              </p:spPr>
              <p:txBody>
                <a:bodyPr wrap="square">
                  <a:spAutoFit/>
                </a:bodyPr>
                <a:lstStyle>
                  <a:defPPr>
                    <a:defRPr lang="en-US"/>
                  </a:defPPr>
                  <a:lvl1pPr marL="171450" indent="-171450">
                    <a:buFont typeface="Wingdings" panose="05000000000000000000" pitchFamily="2" charset="2"/>
                    <a:buChar char="ü"/>
                    <a:defRPr sz="1200">
                      <a:solidFill>
                        <a:srgbClr val="002060"/>
                      </a:solidFill>
                      <a:latin typeface="Arial" panose="020B0604020202020204" pitchFamily="34" charset="0"/>
                      <a:cs typeface="Arial" panose="020B0604020202020204" pitchFamily="34" charset="0"/>
                    </a:defRPr>
                  </a:lvl1pPr>
                </a:lstStyle>
                <a:p>
                  <a:pPr marL="0" indent="0">
                    <a:buNone/>
                  </a:pPr>
                  <a:r>
                    <a:rPr lang="en-US" sz="1400"/>
                    <a:t>Completing abatement enables you to mitigate risks in your organization. </a:t>
                  </a:r>
                </a:p>
              </p:txBody>
            </p:sp>
          </p:grpSp>
          <p:pic>
            <p:nvPicPr>
              <p:cNvPr id="22" name="Graphic 21" descr="Checkmark with solid fill">
                <a:extLst>
                  <a:ext uri="{FF2B5EF4-FFF2-40B4-BE49-F238E27FC236}">
                    <a16:creationId xmlns:a16="http://schemas.microsoft.com/office/drawing/2014/main" id="{C1D5013D-A225-315C-560A-88D81597A4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5835" y="6123842"/>
                <a:ext cx="658746" cy="658746"/>
              </a:xfrm>
              <a:prstGeom prst="rect">
                <a:avLst/>
              </a:prstGeom>
            </p:spPr>
          </p:pic>
        </p:grpSp>
        <p:grpSp>
          <p:nvGrpSpPr>
            <p:cNvPr id="8" name="Group 7">
              <a:extLst>
                <a:ext uri="{FF2B5EF4-FFF2-40B4-BE49-F238E27FC236}">
                  <a16:creationId xmlns:a16="http://schemas.microsoft.com/office/drawing/2014/main" id="{89981C64-B304-150D-DAE2-415859B76E7B}"/>
                </a:ext>
              </a:extLst>
            </p:cNvPr>
            <p:cNvGrpSpPr/>
            <p:nvPr/>
          </p:nvGrpSpPr>
          <p:grpSpPr>
            <a:xfrm>
              <a:off x="8222752" y="5618285"/>
              <a:ext cx="2826388" cy="1164303"/>
              <a:chOff x="8222752" y="5618285"/>
              <a:chExt cx="2826388" cy="1164303"/>
            </a:xfrm>
          </p:grpSpPr>
          <p:grpSp>
            <p:nvGrpSpPr>
              <p:cNvPr id="18" name="Group 17">
                <a:extLst>
                  <a:ext uri="{FF2B5EF4-FFF2-40B4-BE49-F238E27FC236}">
                    <a16:creationId xmlns:a16="http://schemas.microsoft.com/office/drawing/2014/main" id="{0523CD02-ADA8-0CE3-7E10-0F21D007E8F2}"/>
                  </a:ext>
                </a:extLst>
              </p:cNvPr>
              <p:cNvGrpSpPr/>
              <p:nvPr/>
            </p:nvGrpSpPr>
            <p:grpSpPr>
              <a:xfrm>
                <a:off x="8222752" y="5618285"/>
                <a:ext cx="2751992" cy="1011115"/>
                <a:chOff x="8222752" y="5618285"/>
                <a:chExt cx="2751992" cy="1011115"/>
              </a:xfrm>
            </p:grpSpPr>
            <p:sp>
              <p:nvSpPr>
                <p:cNvPr id="12" name="Rectangle: Rounded Corners 11">
                  <a:extLst>
                    <a:ext uri="{FF2B5EF4-FFF2-40B4-BE49-F238E27FC236}">
                      <a16:creationId xmlns:a16="http://schemas.microsoft.com/office/drawing/2014/main" id="{2E28F0EE-A63C-DA5D-BD6B-5F0EF9D6570E}"/>
                    </a:ext>
                  </a:extLst>
                </p:cNvPr>
                <p:cNvSpPr/>
                <p:nvPr/>
              </p:nvSpPr>
              <p:spPr>
                <a:xfrm>
                  <a:off x="8222752" y="5618285"/>
                  <a:ext cx="2751992" cy="10111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438E0A0-033A-F20F-D12E-81B613EAA6D0}"/>
                    </a:ext>
                  </a:extLst>
                </p:cNvPr>
                <p:cNvSpPr txBox="1"/>
                <p:nvPr/>
              </p:nvSpPr>
              <p:spPr>
                <a:xfrm>
                  <a:off x="8477729" y="5646789"/>
                  <a:ext cx="2242038" cy="954107"/>
                </a:xfrm>
                <a:prstGeom prst="rect">
                  <a:avLst/>
                </a:prstGeom>
                <a:noFill/>
              </p:spPr>
              <p:txBody>
                <a:bodyPr wrap="square">
                  <a:spAutoFit/>
                </a:bodyPr>
                <a:lstStyle>
                  <a:defPPr>
                    <a:defRPr lang="en-US"/>
                  </a:defPPr>
                  <a:lvl1pPr marL="171450" indent="-171450">
                    <a:buFont typeface="Wingdings" panose="05000000000000000000" pitchFamily="2" charset="2"/>
                    <a:buChar char="ü"/>
                    <a:defRPr sz="1200">
                      <a:solidFill>
                        <a:srgbClr val="002060"/>
                      </a:solidFill>
                      <a:latin typeface="Arial" panose="020B0604020202020204" pitchFamily="34" charset="0"/>
                      <a:cs typeface="Arial" panose="020B0604020202020204" pitchFamily="34" charset="0"/>
                    </a:defRPr>
                  </a:lvl1pPr>
                </a:lstStyle>
                <a:p>
                  <a:pPr marL="0" indent="0">
                    <a:buNone/>
                  </a:pPr>
                  <a:r>
                    <a:rPr lang="en-US" sz="1400"/>
                    <a:t>Completing abatement enables you to increase your preparedness for future events.</a:t>
                  </a:r>
                </a:p>
              </p:txBody>
            </p:sp>
          </p:grpSp>
          <p:pic>
            <p:nvPicPr>
              <p:cNvPr id="23" name="Graphic 22" descr="Checkmark with solid fill">
                <a:extLst>
                  <a:ext uri="{FF2B5EF4-FFF2-40B4-BE49-F238E27FC236}">
                    <a16:creationId xmlns:a16="http://schemas.microsoft.com/office/drawing/2014/main" id="{C8C6E8CD-56B5-4F0D-EE48-CD29CDAE28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0394" y="6123842"/>
                <a:ext cx="658746" cy="658746"/>
              </a:xfrm>
              <a:prstGeom prst="rect">
                <a:avLst/>
              </a:prstGeom>
            </p:spPr>
          </p:pic>
        </p:grpSp>
      </p:grpSp>
    </p:spTree>
    <p:extLst>
      <p:ext uri="{BB962C8B-B14F-4D97-AF65-F5344CB8AC3E}">
        <p14:creationId xmlns:p14="http://schemas.microsoft.com/office/powerpoint/2010/main" val="132710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DA5E-4892-5D61-A1D8-50FC54A5EF4F}"/>
              </a:ext>
            </a:extLst>
          </p:cNvPr>
          <p:cNvSpPr>
            <a:spLocks noGrp="1"/>
          </p:cNvSpPr>
          <p:nvPr>
            <p:ph type="title" idx="4294967295"/>
          </p:nvPr>
        </p:nvSpPr>
        <p:spPr>
          <a:xfrm>
            <a:off x="1143886" y="198024"/>
            <a:ext cx="10515600" cy="723615"/>
          </a:xfrm>
        </p:spPr>
        <p:txBody>
          <a:bodyPr/>
          <a:lstStyle/>
          <a:p>
            <a:r>
              <a:rPr lang="en-US"/>
              <a:t>Completing Abatement Activities</a:t>
            </a:r>
          </a:p>
        </p:txBody>
      </p:sp>
      <p:sp>
        <p:nvSpPr>
          <p:cNvPr id="16" name="TextBox 15">
            <a:extLst>
              <a:ext uri="{FF2B5EF4-FFF2-40B4-BE49-F238E27FC236}">
                <a16:creationId xmlns:a16="http://schemas.microsoft.com/office/drawing/2014/main" id="{65FE373A-1295-84CA-DFBB-632668157AB5}"/>
              </a:ext>
            </a:extLst>
          </p:cNvPr>
          <p:cNvSpPr txBox="1"/>
          <p:nvPr/>
        </p:nvSpPr>
        <p:spPr>
          <a:xfrm>
            <a:off x="719957" y="1972140"/>
            <a:ext cx="3666708" cy="37471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OUR ASK OF YOU</a:t>
            </a:r>
          </a:p>
        </p:txBody>
      </p:sp>
      <p:sp>
        <p:nvSpPr>
          <p:cNvPr id="50" name="TextBox 49">
            <a:extLst>
              <a:ext uri="{FF2B5EF4-FFF2-40B4-BE49-F238E27FC236}">
                <a16:creationId xmlns:a16="http://schemas.microsoft.com/office/drawing/2014/main" id="{1309DB9F-1F30-12D0-3935-566B73CCDAB9}"/>
              </a:ext>
            </a:extLst>
          </p:cNvPr>
          <p:cNvSpPr txBox="1"/>
          <p:nvPr/>
        </p:nvSpPr>
        <p:spPr>
          <a:xfrm>
            <a:off x="726947" y="2413337"/>
            <a:ext cx="4262303" cy="3108543"/>
          </a:xfrm>
          <a:prstGeom prst="rect">
            <a:avLst/>
          </a:prstGeom>
          <a:noFill/>
        </p:spPr>
        <p:txBody>
          <a:bodyPr wrap="square">
            <a:spAutoFit/>
          </a:bodyPr>
          <a:lstStyle/>
          <a:p>
            <a:pPr marL="228600" indent="-228600">
              <a:buFont typeface="+mj-lt"/>
              <a:buAutoNum type="arabicPeriod"/>
            </a:pPr>
            <a:r>
              <a:rPr lang="en-US" sz="1400">
                <a:solidFill>
                  <a:srgbClr val="002060"/>
                </a:solidFill>
                <a:latin typeface="Arial" panose="020B0604020202020204" pitchFamily="34" charset="0"/>
                <a:cs typeface="Arial" panose="020B0604020202020204" pitchFamily="34" charset="0"/>
              </a:rPr>
              <a:t>Once FDEM reviews and approves your Customized Abatement Plan, begin working on completing your abatement activities.</a:t>
            </a:r>
          </a:p>
          <a:p>
            <a:pPr marL="228600" indent="-228600">
              <a:buFont typeface="+mj-lt"/>
              <a:buAutoNum type="arabicPeriod"/>
            </a:pPr>
            <a:r>
              <a:rPr lang="en-US" sz="1400">
                <a:solidFill>
                  <a:srgbClr val="002060"/>
                </a:solidFill>
                <a:latin typeface="Arial" panose="020B0604020202020204" pitchFamily="34" charset="0"/>
                <a:cs typeface="Arial" panose="020B0604020202020204" pitchFamily="34" charset="0"/>
              </a:rPr>
              <a:t>Once your abatement activities are complete, submit the supporting documentation to FDEM for review and approval. </a:t>
            </a:r>
          </a:p>
          <a:p>
            <a:pPr marL="685800" lvl="1" indent="-228600">
              <a:buFont typeface="+mj-lt"/>
              <a:buAutoNum type="arabicPeriod"/>
            </a:pPr>
            <a:r>
              <a:rPr lang="en-US" sz="1400">
                <a:solidFill>
                  <a:srgbClr val="002060"/>
                </a:solidFill>
                <a:latin typeface="Arial" panose="020B0604020202020204" pitchFamily="34" charset="0"/>
                <a:cs typeface="Arial" panose="020B0604020202020204" pitchFamily="34" charset="0"/>
              </a:rPr>
              <a:t>We have created the Smart Grants – Documentation Guide to walk through how to upload documentation and clarifying comments in the Smart Grants platform. Review this guide to understand how to submit the necessary supporting documentation for FDEM review.</a:t>
            </a:r>
          </a:p>
          <a:p>
            <a:pPr marL="228600" indent="-228600">
              <a:buFont typeface="+mj-lt"/>
              <a:buAutoNum type="arabicPeriod"/>
            </a:pPr>
            <a:endParaRPr lang="en-US" sz="1400">
              <a:solidFill>
                <a:srgbClr val="002060"/>
              </a:solidFill>
            </a:endParaRPr>
          </a:p>
        </p:txBody>
      </p:sp>
      <p:pic>
        <p:nvPicPr>
          <p:cNvPr id="1026" name="Picture 2" descr="A screenshot of a computer&#10;&#10;Description automatically generated">
            <a:extLst>
              <a:ext uri="{FF2B5EF4-FFF2-40B4-BE49-F238E27FC236}">
                <a16:creationId xmlns:a16="http://schemas.microsoft.com/office/drawing/2014/main" id="{DF260A54-3CE9-72BC-C39D-60E4C55CB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203" y="2086092"/>
            <a:ext cx="6360427" cy="32332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3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EEDF7-90A6-1711-26E2-DCE5DD6A43FB}"/>
              </a:ext>
            </a:extLst>
          </p:cNvPr>
          <p:cNvSpPr>
            <a:spLocks noGrp="1"/>
          </p:cNvSpPr>
          <p:nvPr>
            <p:ph type="title"/>
          </p:nvPr>
        </p:nvSpPr>
        <p:spPr/>
        <p:txBody>
          <a:bodyPr/>
          <a:lstStyle/>
          <a:p>
            <a:r>
              <a:rPr lang="en-US"/>
              <a:t>Abatement Process</a:t>
            </a:r>
          </a:p>
        </p:txBody>
      </p:sp>
      <p:cxnSp>
        <p:nvCxnSpPr>
          <p:cNvPr id="151" name="Straight Connector 150">
            <a:extLst>
              <a:ext uri="{FF2B5EF4-FFF2-40B4-BE49-F238E27FC236}">
                <a16:creationId xmlns:a16="http://schemas.microsoft.com/office/drawing/2014/main" id="{230A1CC0-939A-923E-1485-8ED42E4BBA7A}"/>
              </a:ext>
            </a:extLst>
          </p:cNvPr>
          <p:cNvCxnSpPr>
            <a:cxnSpLocks/>
          </p:cNvCxnSpPr>
          <p:nvPr/>
        </p:nvCxnSpPr>
        <p:spPr>
          <a:xfrm flipV="1">
            <a:off x="364495" y="5328510"/>
            <a:ext cx="11449050" cy="60208"/>
          </a:xfrm>
          <a:prstGeom prst="line">
            <a:avLst/>
          </a:prstGeom>
          <a:noFill/>
          <a:ln w="19050" cap="flat" cmpd="sng" algn="ctr">
            <a:solidFill>
              <a:srgbClr val="000000">
                <a:lumMod val="50000"/>
                <a:lumOff val="50000"/>
              </a:srgbClr>
            </a:solidFill>
            <a:prstDash val="sysDot"/>
            <a:miter lim="800000"/>
            <a:headEnd type="oval"/>
            <a:tailEnd type="oval"/>
          </a:ln>
          <a:effectLst/>
        </p:spPr>
      </p:cxnSp>
      <p:grpSp>
        <p:nvGrpSpPr>
          <p:cNvPr id="5" name="Group 4">
            <a:extLst>
              <a:ext uri="{FF2B5EF4-FFF2-40B4-BE49-F238E27FC236}">
                <a16:creationId xmlns:a16="http://schemas.microsoft.com/office/drawing/2014/main" id="{5F631082-CD32-6CA0-2DC4-77CEDC16D1A9}"/>
              </a:ext>
            </a:extLst>
          </p:cNvPr>
          <p:cNvGrpSpPr/>
          <p:nvPr/>
        </p:nvGrpSpPr>
        <p:grpSpPr>
          <a:xfrm>
            <a:off x="378455" y="2735815"/>
            <a:ext cx="2329798" cy="2953176"/>
            <a:chOff x="531765" y="2479966"/>
            <a:chExt cx="2329798" cy="2953176"/>
          </a:xfrm>
        </p:grpSpPr>
        <p:grpSp>
          <p:nvGrpSpPr>
            <p:cNvPr id="174" name="Group 173">
              <a:extLst>
                <a:ext uri="{FF2B5EF4-FFF2-40B4-BE49-F238E27FC236}">
                  <a16:creationId xmlns:a16="http://schemas.microsoft.com/office/drawing/2014/main" id="{A5DC7C90-1EFA-AF8D-208E-88B58D3044BC}"/>
                </a:ext>
              </a:extLst>
            </p:cNvPr>
            <p:cNvGrpSpPr/>
            <p:nvPr/>
          </p:nvGrpSpPr>
          <p:grpSpPr>
            <a:xfrm>
              <a:off x="1371426" y="4068771"/>
              <a:ext cx="650476" cy="1364371"/>
              <a:chOff x="3066028" y="3998204"/>
              <a:chExt cx="650476" cy="1364371"/>
            </a:xfrm>
          </p:grpSpPr>
          <p:sp>
            <p:nvSpPr>
              <p:cNvPr id="152" name="Oval 151">
                <a:extLst>
                  <a:ext uri="{FF2B5EF4-FFF2-40B4-BE49-F238E27FC236}">
                    <a16:creationId xmlns:a16="http://schemas.microsoft.com/office/drawing/2014/main" id="{0DC0D2A9-6DB2-0A87-A5D9-0E087DECFF21}"/>
                  </a:ext>
                </a:extLst>
              </p:cNvPr>
              <p:cNvSpPr/>
              <p:nvPr/>
            </p:nvSpPr>
            <p:spPr>
              <a:xfrm>
                <a:off x="3066028" y="4712105"/>
                <a:ext cx="650476" cy="650470"/>
              </a:xfrm>
              <a:prstGeom prst="ellipse">
                <a:avLst/>
              </a:prstGeom>
              <a:solidFill>
                <a:srgbClr val="0091DA"/>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53" name="Freeform 38">
                <a:extLst>
                  <a:ext uri="{FF2B5EF4-FFF2-40B4-BE49-F238E27FC236}">
                    <a16:creationId xmlns:a16="http://schemas.microsoft.com/office/drawing/2014/main" id="{B5775E18-D63F-86CA-02EA-11E1F548317B}"/>
                  </a:ext>
                </a:extLst>
              </p:cNvPr>
              <p:cNvSpPr>
                <a:spLocks noEditPoints="1"/>
              </p:cNvSpPr>
              <p:nvPr/>
            </p:nvSpPr>
            <p:spPr bwMode="auto">
              <a:xfrm rot="16200000">
                <a:off x="3183224"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9BFBA943-65CB-6275-8AA6-4D9B11CA38F5}"/>
                  </a:ext>
                </a:extLst>
              </p:cNvPr>
              <p:cNvSpPr/>
              <p:nvPr/>
            </p:nvSpPr>
            <p:spPr bwMode="auto">
              <a:xfrm>
                <a:off x="3357629" y="3998204"/>
                <a:ext cx="76200" cy="721525"/>
              </a:xfrm>
              <a:prstGeom prst="rect">
                <a:avLst/>
              </a:prstGeom>
              <a:solidFill>
                <a:srgbClr val="0091DA"/>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75" name="Group 174">
              <a:extLst>
                <a:ext uri="{FF2B5EF4-FFF2-40B4-BE49-F238E27FC236}">
                  <a16:creationId xmlns:a16="http://schemas.microsoft.com/office/drawing/2014/main" id="{1C355EC1-552F-410D-9377-D4F4AA1B2D53}"/>
                </a:ext>
              </a:extLst>
            </p:cNvPr>
            <p:cNvGrpSpPr/>
            <p:nvPr/>
          </p:nvGrpSpPr>
          <p:grpSpPr>
            <a:xfrm>
              <a:off x="531765" y="2479966"/>
              <a:ext cx="2329798" cy="1599857"/>
              <a:chOff x="1607719" y="2380414"/>
              <a:chExt cx="2329798" cy="1599857"/>
            </a:xfrm>
          </p:grpSpPr>
          <p:grpSp>
            <p:nvGrpSpPr>
              <p:cNvPr id="123" name="Group 128">
                <a:extLst>
                  <a:ext uri="{FF2B5EF4-FFF2-40B4-BE49-F238E27FC236}">
                    <a16:creationId xmlns:a16="http://schemas.microsoft.com/office/drawing/2014/main" id="{3636C199-F4CE-08D0-0FA0-2C0B5FF4A8CA}"/>
                  </a:ext>
                </a:extLst>
              </p:cNvPr>
              <p:cNvGrpSpPr/>
              <p:nvPr/>
            </p:nvGrpSpPr>
            <p:grpSpPr>
              <a:xfrm>
                <a:off x="1607719" y="2380414"/>
                <a:ext cx="2329798" cy="1599857"/>
                <a:chOff x="1071629" y="1845945"/>
                <a:chExt cx="1561966" cy="1365576"/>
              </a:xfrm>
            </p:grpSpPr>
            <p:sp>
              <p:nvSpPr>
                <p:cNvPr id="124" name="Rounded Rectangle 120">
                  <a:extLst>
                    <a:ext uri="{FF2B5EF4-FFF2-40B4-BE49-F238E27FC236}">
                      <a16:creationId xmlns:a16="http://schemas.microsoft.com/office/drawing/2014/main" id="{9FE9F829-4730-A058-8C9B-F8423EC09950}"/>
                    </a:ext>
                  </a:extLst>
                </p:cNvPr>
                <p:cNvSpPr/>
                <p:nvPr/>
              </p:nvSpPr>
              <p:spPr bwMode="auto">
                <a:xfrm>
                  <a:off x="1071629" y="1916516"/>
                  <a:ext cx="1561966" cy="1295005"/>
                </a:xfrm>
                <a:prstGeom prst="roundRect">
                  <a:avLst>
                    <a:gd name="adj" fmla="val 8404"/>
                  </a:avLst>
                </a:prstGeom>
                <a:solidFill>
                  <a:srgbClr val="0091DA">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25" name="Group 124">
                  <a:extLst>
                    <a:ext uri="{FF2B5EF4-FFF2-40B4-BE49-F238E27FC236}">
                      <a16:creationId xmlns:a16="http://schemas.microsoft.com/office/drawing/2014/main" id="{7C172E86-50CC-F85C-DCFC-A7C494A37A98}"/>
                    </a:ext>
                  </a:extLst>
                </p:cNvPr>
                <p:cNvGrpSpPr/>
                <p:nvPr/>
              </p:nvGrpSpPr>
              <p:grpSpPr>
                <a:xfrm>
                  <a:off x="1071629" y="1845945"/>
                  <a:ext cx="1561966" cy="1295005"/>
                  <a:chOff x="1071629" y="1845945"/>
                  <a:chExt cx="1561966" cy="1295005"/>
                </a:xfrm>
              </p:grpSpPr>
              <p:sp>
                <p:nvSpPr>
                  <p:cNvPr id="126" name="Rounded Rectangle 62">
                    <a:extLst>
                      <a:ext uri="{FF2B5EF4-FFF2-40B4-BE49-F238E27FC236}">
                        <a16:creationId xmlns:a16="http://schemas.microsoft.com/office/drawing/2014/main" id="{085BAAE4-A4D6-4978-752E-B8EA6599AACC}"/>
                      </a:ext>
                    </a:extLst>
                  </p:cNvPr>
                  <p:cNvSpPr/>
                  <p:nvPr/>
                </p:nvSpPr>
                <p:spPr bwMode="auto">
                  <a:xfrm>
                    <a:off x="1071629" y="1845945"/>
                    <a:ext cx="1561966" cy="1295005"/>
                  </a:xfrm>
                  <a:prstGeom prst="roundRect">
                    <a:avLst>
                      <a:gd name="adj" fmla="val 8404"/>
                    </a:avLst>
                  </a:prstGeom>
                  <a:solidFill>
                    <a:srgbClr val="0091DA"/>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DA814643-C88B-7E19-946B-60A5914B0384}"/>
                      </a:ext>
                    </a:extLst>
                  </p:cNvPr>
                  <p:cNvSpPr txBox="1"/>
                  <p:nvPr/>
                </p:nvSpPr>
                <p:spPr>
                  <a:xfrm>
                    <a:off x="1163069" y="2374965"/>
                    <a:ext cx="254878" cy="236436"/>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rPr>
                      <a:t>01</a:t>
                    </a:r>
                    <a:endParaRPr kumimoji="0" lang="en-US" sz="1800" b="0"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grpSp>
          </p:grpSp>
          <p:sp>
            <p:nvSpPr>
              <p:cNvPr id="158" name="TextBox 157">
                <a:extLst>
                  <a:ext uri="{FF2B5EF4-FFF2-40B4-BE49-F238E27FC236}">
                    <a16:creationId xmlns:a16="http://schemas.microsoft.com/office/drawing/2014/main" id="{26CCFCFF-E80F-6B13-E6F3-FFF2CCA494F0}"/>
                  </a:ext>
                </a:extLst>
              </p:cNvPr>
              <p:cNvSpPr txBox="1"/>
              <p:nvPr/>
            </p:nvSpPr>
            <p:spPr>
              <a:xfrm>
                <a:off x="1791447" y="2472945"/>
                <a:ext cx="1955252" cy="984885"/>
              </a:xfrm>
              <a:prstGeom prst="rect">
                <a:avLst/>
              </a:prstGeom>
              <a:noFill/>
            </p:spPr>
            <p:txBody>
              <a:bodyPr wrap="square" rtlCol="0">
                <a:spAutoFit/>
              </a:bodyPr>
              <a:lstStyle/>
              <a:p>
                <a:pPr algn="ctr"/>
                <a:r>
                  <a:rPr lang="en-US" b="1">
                    <a:solidFill>
                      <a:prstClr val="white"/>
                    </a:solidFill>
                    <a:latin typeface="Arial" panose="020B0604020202020204" pitchFamily="34" charset="0"/>
                    <a:cs typeface="Arial" panose="020B0604020202020204" pitchFamily="34" charset="0"/>
                  </a:rPr>
                  <a:t>Receive DRA </a:t>
                </a:r>
                <a:r>
                  <a:rPr lang="en-US" sz="1600" b="1">
                    <a:solidFill>
                      <a:prstClr val="white"/>
                    </a:solidFill>
                    <a:latin typeface="Arial" panose="020B0604020202020204" pitchFamily="34" charset="0"/>
                    <a:cs typeface="Arial" panose="020B0604020202020204" pitchFamily="34" charset="0"/>
                  </a:rPr>
                  <a:t>score</a:t>
                </a:r>
                <a:br>
                  <a:rPr lang="en-US" b="1">
                    <a:solidFill>
                      <a:prstClr val="white"/>
                    </a:solidFill>
                    <a:latin typeface="Arial" panose="020B0604020202020204" pitchFamily="34" charset="0"/>
                    <a:cs typeface="Arial" panose="020B0604020202020204" pitchFamily="34" charset="0"/>
                  </a:rPr>
                </a:br>
                <a:r>
                  <a:rPr lang="en-US" sz="1200">
                    <a:solidFill>
                      <a:prstClr val="white"/>
                    </a:solidFill>
                    <a:latin typeface="Arial" panose="020B0604020202020204" pitchFamily="34" charset="0"/>
                    <a:cs typeface="Arial" panose="020B0604020202020204" pitchFamily="34" charset="0"/>
                  </a:rPr>
                  <a:t>Once you have a score, you can begin Abatement</a:t>
                </a:r>
                <a:endParaRPr lang="en-US" sz="1400">
                  <a:solidFill>
                    <a:prstClr val="white"/>
                  </a:solidFill>
                  <a:latin typeface="Arial" panose="020B0604020202020204" pitchFamily="34" charset="0"/>
                  <a:cs typeface="Arial" panose="020B0604020202020204" pitchFamily="34" charset="0"/>
                </a:endParaRPr>
              </a:p>
            </p:txBody>
          </p:sp>
        </p:grpSp>
      </p:grpSp>
      <p:grpSp>
        <p:nvGrpSpPr>
          <p:cNvPr id="4" name="Group 3">
            <a:extLst>
              <a:ext uri="{FF2B5EF4-FFF2-40B4-BE49-F238E27FC236}">
                <a16:creationId xmlns:a16="http://schemas.microsoft.com/office/drawing/2014/main" id="{F4F678E5-26D8-C52B-D054-6BBD42A1A99B}"/>
              </a:ext>
            </a:extLst>
          </p:cNvPr>
          <p:cNvGrpSpPr/>
          <p:nvPr/>
        </p:nvGrpSpPr>
        <p:grpSpPr>
          <a:xfrm>
            <a:off x="3226149" y="2263236"/>
            <a:ext cx="2331720" cy="3417723"/>
            <a:chOff x="3380469" y="2004544"/>
            <a:chExt cx="2331720" cy="3417723"/>
          </a:xfrm>
        </p:grpSpPr>
        <p:grpSp>
          <p:nvGrpSpPr>
            <p:cNvPr id="130" name="Group 129">
              <a:extLst>
                <a:ext uri="{FF2B5EF4-FFF2-40B4-BE49-F238E27FC236}">
                  <a16:creationId xmlns:a16="http://schemas.microsoft.com/office/drawing/2014/main" id="{BDEE748C-4A09-6871-73E6-FB8BAB34DB97}"/>
                </a:ext>
              </a:extLst>
            </p:cNvPr>
            <p:cNvGrpSpPr/>
            <p:nvPr/>
          </p:nvGrpSpPr>
          <p:grpSpPr>
            <a:xfrm>
              <a:off x="3380469" y="2004544"/>
              <a:ext cx="2331720" cy="1587453"/>
              <a:chOff x="2852804" y="1390650"/>
              <a:chExt cx="1702522" cy="1365576"/>
            </a:xfrm>
          </p:grpSpPr>
          <p:sp>
            <p:nvSpPr>
              <p:cNvPr id="131" name="Rounded Rectangle 121">
                <a:extLst>
                  <a:ext uri="{FF2B5EF4-FFF2-40B4-BE49-F238E27FC236}">
                    <a16:creationId xmlns:a16="http://schemas.microsoft.com/office/drawing/2014/main" id="{26CF5EC1-0C44-E80E-8990-81A87C1F3B76}"/>
                  </a:ext>
                </a:extLst>
              </p:cNvPr>
              <p:cNvSpPr/>
              <p:nvPr/>
            </p:nvSpPr>
            <p:spPr bwMode="auto">
              <a:xfrm>
                <a:off x="2852805" y="1461221"/>
                <a:ext cx="1701119" cy="1295005"/>
              </a:xfrm>
              <a:prstGeom prst="roundRect">
                <a:avLst>
                  <a:gd name="adj" fmla="val 8404"/>
                </a:avLst>
              </a:prstGeom>
              <a:solidFill>
                <a:srgbClr val="6D2077">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32" name="Group 125">
                <a:extLst>
                  <a:ext uri="{FF2B5EF4-FFF2-40B4-BE49-F238E27FC236}">
                    <a16:creationId xmlns:a16="http://schemas.microsoft.com/office/drawing/2014/main" id="{2FA18B4D-4EDF-A5FA-FA60-5A2BD227E38F}"/>
                  </a:ext>
                </a:extLst>
              </p:cNvPr>
              <p:cNvGrpSpPr/>
              <p:nvPr/>
            </p:nvGrpSpPr>
            <p:grpSpPr>
              <a:xfrm>
                <a:off x="2852804" y="1390650"/>
                <a:ext cx="1702522" cy="1295005"/>
                <a:chOff x="2852804" y="1390650"/>
                <a:chExt cx="1702522" cy="1295005"/>
              </a:xfrm>
            </p:grpSpPr>
            <p:sp>
              <p:nvSpPr>
                <p:cNvPr id="133" name="Rounded Rectangle 90">
                  <a:extLst>
                    <a:ext uri="{FF2B5EF4-FFF2-40B4-BE49-F238E27FC236}">
                      <a16:creationId xmlns:a16="http://schemas.microsoft.com/office/drawing/2014/main" id="{2E8AF383-4538-166F-04D6-5A4CF7FD3171}"/>
                    </a:ext>
                  </a:extLst>
                </p:cNvPr>
                <p:cNvSpPr/>
                <p:nvPr/>
              </p:nvSpPr>
              <p:spPr bwMode="auto">
                <a:xfrm>
                  <a:off x="2852804" y="1390650"/>
                  <a:ext cx="1702522" cy="1295005"/>
                </a:xfrm>
                <a:prstGeom prst="roundRect">
                  <a:avLst>
                    <a:gd name="adj" fmla="val 8404"/>
                  </a:avLst>
                </a:prstGeom>
                <a:solidFill>
                  <a:srgbClr val="6D2077"/>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93AD67D5-3C41-A343-6AF3-CC87247284D6}"/>
                    </a:ext>
                  </a:extLst>
                </p:cNvPr>
                <p:cNvSpPr txBox="1"/>
                <p:nvPr/>
              </p:nvSpPr>
              <p:spPr>
                <a:xfrm>
                  <a:off x="2978049" y="1919011"/>
                  <a:ext cx="187271" cy="238283"/>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6D2077"/>
                      </a:solidFill>
                      <a:effectLst/>
                      <a:uLnTx/>
                      <a:uFillTx/>
                      <a:latin typeface="Arial" panose="020B0604020202020204" pitchFamily="34" charset="0"/>
                      <a:cs typeface="Arial" panose="020B0604020202020204" pitchFamily="34" charset="0"/>
                    </a:rPr>
                    <a:t>02</a:t>
                  </a:r>
                  <a:endParaRPr kumimoji="0" lang="en-US" sz="1800" b="0" i="0" u="none" strike="noStrike" kern="0" cap="none" spc="0" normalizeH="0" baseline="0" noProof="0">
                    <a:ln>
                      <a:noFill/>
                    </a:ln>
                    <a:solidFill>
                      <a:srgbClr val="6D2077"/>
                    </a:solidFill>
                    <a:effectLst/>
                    <a:uLnTx/>
                    <a:uFillTx/>
                    <a:latin typeface="Arial" panose="020B0604020202020204" pitchFamily="34" charset="0"/>
                    <a:cs typeface="Arial" panose="020B0604020202020204" pitchFamily="34" charset="0"/>
                  </a:endParaRPr>
                </a:p>
              </p:txBody>
            </p:sp>
          </p:grpSp>
        </p:grpSp>
        <p:grpSp>
          <p:nvGrpSpPr>
            <p:cNvPr id="179" name="Group 178">
              <a:extLst>
                <a:ext uri="{FF2B5EF4-FFF2-40B4-BE49-F238E27FC236}">
                  <a16:creationId xmlns:a16="http://schemas.microsoft.com/office/drawing/2014/main" id="{F8F97420-6880-0D2D-B3CE-7E4BFEE86E4F}"/>
                </a:ext>
              </a:extLst>
            </p:cNvPr>
            <p:cNvGrpSpPr/>
            <p:nvPr/>
          </p:nvGrpSpPr>
          <p:grpSpPr>
            <a:xfrm>
              <a:off x="4142206" y="3593076"/>
              <a:ext cx="650476" cy="1829191"/>
              <a:chOff x="4828021" y="3533384"/>
              <a:chExt cx="650476" cy="1829191"/>
            </a:xfrm>
          </p:grpSpPr>
          <p:sp>
            <p:nvSpPr>
              <p:cNvPr id="155" name="Oval 154">
                <a:extLst>
                  <a:ext uri="{FF2B5EF4-FFF2-40B4-BE49-F238E27FC236}">
                    <a16:creationId xmlns:a16="http://schemas.microsoft.com/office/drawing/2014/main" id="{F808331A-4549-F38A-90E7-C39E7C7AE088}"/>
                  </a:ext>
                </a:extLst>
              </p:cNvPr>
              <p:cNvSpPr/>
              <p:nvPr/>
            </p:nvSpPr>
            <p:spPr>
              <a:xfrm>
                <a:off x="4828021" y="4712105"/>
                <a:ext cx="650476" cy="650470"/>
              </a:xfrm>
              <a:prstGeom prst="ellipse">
                <a:avLst/>
              </a:prstGeom>
              <a:solidFill>
                <a:srgbClr val="6D2077"/>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56" name="Freeform 38">
                <a:extLst>
                  <a:ext uri="{FF2B5EF4-FFF2-40B4-BE49-F238E27FC236}">
                    <a16:creationId xmlns:a16="http://schemas.microsoft.com/office/drawing/2014/main" id="{608EBC4A-1681-264F-0EAE-F21DBB217B7A}"/>
                  </a:ext>
                </a:extLst>
              </p:cNvPr>
              <p:cNvSpPr>
                <a:spLocks noEditPoints="1"/>
              </p:cNvSpPr>
              <p:nvPr/>
            </p:nvSpPr>
            <p:spPr bwMode="auto">
              <a:xfrm rot="16200000">
                <a:off x="4945217"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49049BC7-0ADF-5AF5-F597-A6C7DDF79DC3}"/>
                  </a:ext>
                </a:extLst>
              </p:cNvPr>
              <p:cNvSpPr/>
              <p:nvPr/>
            </p:nvSpPr>
            <p:spPr bwMode="auto">
              <a:xfrm>
                <a:off x="5119622" y="3533384"/>
                <a:ext cx="76200" cy="1186345"/>
              </a:xfrm>
              <a:prstGeom prst="rect">
                <a:avLst/>
              </a:prstGeom>
              <a:solidFill>
                <a:srgbClr val="6D2077"/>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59" name="TextBox 158">
              <a:extLst>
                <a:ext uri="{FF2B5EF4-FFF2-40B4-BE49-F238E27FC236}">
                  <a16:creationId xmlns:a16="http://schemas.microsoft.com/office/drawing/2014/main" id="{567A2D11-78C2-C64B-89DE-48451913985A}"/>
                </a:ext>
              </a:extLst>
            </p:cNvPr>
            <p:cNvSpPr txBox="1"/>
            <p:nvPr/>
          </p:nvSpPr>
          <p:spPr>
            <a:xfrm>
              <a:off x="3416572" y="2085502"/>
              <a:ext cx="2256578" cy="1261884"/>
            </a:xfrm>
            <a:prstGeom prst="rect">
              <a:avLst/>
            </a:prstGeom>
            <a:noFill/>
          </p:spPr>
          <p:txBody>
            <a:bodyPr wrap="square" rtlCol="0">
              <a:spAutoFit/>
            </a:bodyPr>
            <a:lstStyle/>
            <a:p>
              <a:pPr algn="ctr"/>
              <a:r>
                <a:rPr lang="en-US" sz="1400" b="1">
                  <a:solidFill>
                    <a:prstClr val="white"/>
                  </a:solidFill>
                  <a:latin typeface="Arial" panose="020B0604020202020204" pitchFamily="34" charset="0"/>
                  <a:cs typeface="Arial" panose="020B0604020202020204" pitchFamily="34" charset="0"/>
                </a:rPr>
                <a:t>Create your Customized Abatement Plan</a:t>
              </a:r>
              <a:br>
                <a:rPr lang="en-US" sz="1200" b="1">
                  <a:solidFill>
                    <a:prstClr val="white"/>
                  </a:solidFill>
                  <a:latin typeface="Arial" panose="020B0604020202020204" pitchFamily="34" charset="0"/>
                  <a:cs typeface="Arial" panose="020B0604020202020204" pitchFamily="34" charset="0"/>
                </a:rPr>
              </a:br>
              <a:r>
                <a:rPr lang="en-US" sz="1200">
                  <a:solidFill>
                    <a:prstClr val="white"/>
                  </a:solidFill>
                  <a:latin typeface="Arial" panose="020B0604020202020204" pitchFamily="34" charset="0"/>
                  <a:cs typeface="Arial" panose="020B0604020202020204" pitchFamily="34" charset="0"/>
                </a:rPr>
                <a:t>Review the Smart Grants – Abatement Guide to understand how to initiate abatement in Smart Grants</a:t>
              </a:r>
              <a:endParaRPr lang="en-US" sz="1000">
                <a:solidFill>
                  <a:prstClr val="white"/>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AA3EED5D-380D-96C4-109F-5D8544B71727}"/>
              </a:ext>
            </a:extLst>
          </p:cNvPr>
          <p:cNvGrpSpPr/>
          <p:nvPr/>
        </p:nvGrpSpPr>
        <p:grpSpPr>
          <a:xfrm>
            <a:off x="6072827" y="2705412"/>
            <a:ext cx="2331721" cy="2962775"/>
            <a:chOff x="6621310" y="2353174"/>
            <a:chExt cx="2331721" cy="2962775"/>
          </a:xfrm>
        </p:grpSpPr>
        <p:grpSp>
          <p:nvGrpSpPr>
            <p:cNvPr id="137" name="Group 130">
              <a:extLst>
                <a:ext uri="{FF2B5EF4-FFF2-40B4-BE49-F238E27FC236}">
                  <a16:creationId xmlns:a16="http://schemas.microsoft.com/office/drawing/2014/main" id="{3BE555E1-065E-0C2E-4EB8-6F342D699226}"/>
                </a:ext>
              </a:extLst>
            </p:cNvPr>
            <p:cNvGrpSpPr/>
            <p:nvPr/>
          </p:nvGrpSpPr>
          <p:grpSpPr>
            <a:xfrm>
              <a:off x="6621310" y="2353174"/>
              <a:ext cx="2331721" cy="1595834"/>
              <a:chOff x="4649281" y="1845945"/>
              <a:chExt cx="1702522" cy="1365576"/>
            </a:xfrm>
          </p:grpSpPr>
          <p:sp>
            <p:nvSpPr>
              <p:cNvPr id="138" name="Rounded Rectangle 122">
                <a:extLst>
                  <a:ext uri="{FF2B5EF4-FFF2-40B4-BE49-F238E27FC236}">
                    <a16:creationId xmlns:a16="http://schemas.microsoft.com/office/drawing/2014/main" id="{3338A5FC-0BDE-B9BC-E8A3-107E57A82342}"/>
                  </a:ext>
                </a:extLst>
              </p:cNvPr>
              <p:cNvSpPr/>
              <p:nvPr/>
            </p:nvSpPr>
            <p:spPr bwMode="auto">
              <a:xfrm>
                <a:off x="4649281" y="1916516"/>
                <a:ext cx="1702516" cy="1295005"/>
              </a:xfrm>
              <a:prstGeom prst="roundRect">
                <a:avLst>
                  <a:gd name="adj" fmla="val 8404"/>
                </a:avLst>
              </a:prstGeom>
              <a:solidFill>
                <a:srgbClr val="005EB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39" name="Group 126">
                <a:extLst>
                  <a:ext uri="{FF2B5EF4-FFF2-40B4-BE49-F238E27FC236}">
                    <a16:creationId xmlns:a16="http://schemas.microsoft.com/office/drawing/2014/main" id="{CDCDED5C-74BD-D4A9-28D8-7D33B9F5E7E6}"/>
                  </a:ext>
                </a:extLst>
              </p:cNvPr>
              <p:cNvGrpSpPr/>
              <p:nvPr/>
            </p:nvGrpSpPr>
            <p:grpSpPr>
              <a:xfrm>
                <a:off x="4649282" y="1845945"/>
                <a:ext cx="1702521" cy="1295005"/>
                <a:chOff x="4649282" y="1845945"/>
                <a:chExt cx="1702521" cy="1295005"/>
              </a:xfrm>
            </p:grpSpPr>
            <p:sp>
              <p:nvSpPr>
                <p:cNvPr id="140" name="Rounded Rectangle 95">
                  <a:extLst>
                    <a:ext uri="{FF2B5EF4-FFF2-40B4-BE49-F238E27FC236}">
                      <a16:creationId xmlns:a16="http://schemas.microsoft.com/office/drawing/2014/main" id="{88D10463-A68D-8042-457E-013A2EC2D4AF}"/>
                    </a:ext>
                  </a:extLst>
                </p:cNvPr>
                <p:cNvSpPr/>
                <p:nvPr/>
              </p:nvSpPr>
              <p:spPr bwMode="auto">
                <a:xfrm>
                  <a:off x="4649282" y="1845945"/>
                  <a:ext cx="1702521" cy="1295005"/>
                </a:xfrm>
                <a:prstGeom prst="roundRect">
                  <a:avLst>
                    <a:gd name="adj" fmla="val 8404"/>
                  </a:avLst>
                </a:prstGeom>
                <a:solidFill>
                  <a:srgbClr val="005EB8"/>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BD98103D-8DBA-B605-669F-D6F993139B5A}"/>
                    </a:ext>
                  </a:extLst>
                </p:cNvPr>
                <p:cNvSpPr txBox="1"/>
                <p:nvPr/>
              </p:nvSpPr>
              <p:spPr>
                <a:xfrm>
                  <a:off x="4774525" y="2374932"/>
                  <a:ext cx="187271" cy="237032"/>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005EB8"/>
                      </a:solidFill>
                      <a:effectLst/>
                      <a:uLnTx/>
                      <a:uFillTx/>
                      <a:latin typeface="Arial" panose="020B0604020202020204" pitchFamily="34" charset="0"/>
                      <a:cs typeface="Arial" panose="020B0604020202020204" pitchFamily="34" charset="0"/>
                    </a:rPr>
                    <a:t>03</a:t>
                  </a:r>
                  <a:endParaRPr kumimoji="0" lang="en-US" sz="1800" b="0" i="0" u="none" strike="noStrike" kern="0" cap="none" spc="0" normalizeH="0" baseline="0" noProof="0">
                    <a:ln>
                      <a:noFill/>
                    </a:ln>
                    <a:solidFill>
                      <a:srgbClr val="005EB8"/>
                    </a:solidFill>
                    <a:effectLst/>
                    <a:uLnTx/>
                    <a:uFillTx/>
                    <a:latin typeface="Arial" panose="020B0604020202020204" pitchFamily="34" charset="0"/>
                    <a:cs typeface="Arial" panose="020B0604020202020204" pitchFamily="34" charset="0"/>
                  </a:endParaRPr>
                </a:p>
              </p:txBody>
            </p:sp>
          </p:grpSp>
        </p:grpSp>
        <p:grpSp>
          <p:nvGrpSpPr>
            <p:cNvPr id="180" name="Group 179">
              <a:extLst>
                <a:ext uri="{FF2B5EF4-FFF2-40B4-BE49-F238E27FC236}">
                  <a16:creationId xmlns:a16="http://schemas.microsoft.com/office/drawing/2014/main" id="{A47AEBED-D9FA-BF33-A565-E3C861F7AA67}"/>
                </a:ext>
              </a:extLst>
            </p:cNvPr>
            <p:cNvGrpSpPr/>
            <p:nvPr/>
          </p:nvGrpSpPr>
          <p:grpSpPr>
            <a:xfrm>
              <a:off x="7399320" y="3951578"/>
              <a:ext cx="650476" cy="1364371"/>
              <a:chOff x="6643681" y="3998204"/>
              <a:chExt cx="650476" cy="1364371"/>
            </a:xfrm>
          </p:grpSpPr>
          <p:sp>
            <p:nvSpPr>
              <p:cNvPr id="160" name="Oval 159">
                <a:extLst>
                  <a:ext uri="{FF2B5EF4-FFF2-40B4-BE49-F238E27FC236}">
                    <a16:creationId xmlns:a16="http://schemas.microsoft.com/office/drawing/2014/main" id="{7FBA7E7C-F5B8-D6B7-19C0-23118250DD2A}"/>
                  </a:ext>
                </a:extLst>
              </p:cNvPr>
              <p:cNvSpPr/>
              <p:nvPr/>
            </p:nvSpPr>
            <p:spPr>
              <a:xfrm>
                <a:off x="6643681" y="4712105"/>
                <a:ext cx="650476" cy="650470"/>
              </a:xfrm>
              <a:prstGeom prst="ellipse">
                <a:avLst/>
              </a:prstGeom>
              <a:solidFill>
                <a:srgbClr val="005EB8"/>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61" name="Freeform 38">
                <a:extLst>
                  <a:ext uri="{FF2B5EF4-FFF2-40B4-BE49-F238E27FC236}">
                    <a16:creationId xmlns:a16="http://schemas.microsoft.com/office/drawing/2014/main" id="{0B3A020C-CE60-6C90-71C0-4AF8229B1482}"/>
                  </a:ext>
                </a:extLst>
              </p:cNvPr>
              <p:cNvSpPr>
                <a:spLocks noEditPoints="1"/>
              </p:cNvSpPr>
              <p:nvPr/>
            </p:nvSpPr>
            <p:spPr bwMode="auto">
              <a:xfrm rot="16200000">
                <a:off x="6760877"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id="{8397D36E-5A7A-CB98-3021-FC6F6A3650DE}"/>
                  </a:ext>
                </a:extLst>
              </p:cNvPr>
              <p:cNvSpPr/>
              <p:nvPr/>
            </p:nvSpPr>
            <p:spPr bwMode="auto">
              <a:xfrm>
                <a:off x="6935282" y="3998204"/>
                <a:ext cx="76200" cy="721525"/>
              </a:xfrm>
              <a:prstGeom prst="rect">
                <a:avLst/>
              </a:prstGeom>
              <a:solidFill>
                <a:srgbClr val="005EB8"/>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63" name="TextBox 162">
              <a:extLst>
                <a:ext uri="{FF2B5EF4-FFF2-40B4-BE49-F238E27FC236}">
                  <a16:creationId xmlns:a16="http://schemas.microsoft.com/office/drawing/2014/main" id="{D9CA6B79-008F-D5FE-8DAF-A42CB5D1AA0E}"/>
                </a:ext>
              </a:extLst>
            </p:cNvPr>
            <p:cNvSpPr txBox="1"/>
            <p:nvPr/>
          </p:nvSpPr>
          <p:spPr>
            <a:xfrm>
              <a:off x="6651470" y="2390021"/>
              <a:ext cx="2265681" cy="1477328"/>
            </a:xfrm>
            <a:prstGeom prst="rect">
              <a:avLst/>
            </a:prstGeom>
            <a:noFill/>
          </p:spPr>
          <p:txBody>
            <a:bodyPr wrap="square" rtlCol="0">
              <a:spAutoFit/>
            </a:bodyPr>
            <a:lstStyle/>
            <a:p>
              <a:pPr algn="ctr"/>
              <a:r>
                <a:rPr lang="en-US" b="1">
                  <a:solidFill>
                    <a:prstClr val="white"/>
                  </a:solidFill>
                  <a:latin typeface="Arial" panose="020B0604020202020204" pitchFamily="34" charset="0"/>
                  <a:cs typeface="Arial" panose="020B0604020202020204" pitchFamily="34" charset="0"/>
                </a:rPr>
                <a:t>Complete Abatement Activities</a:t>
              </a:r>
              <a:br>
                <a:rPr lang="en-US" sz="1200" b="1">
                  <a:solidFill>
                    <a:prstClr val="white"/>
                  </a:solidFill>
                  <a:latin typeface="Arial" panose="020B0604020202020204" pitchFamily="34" charset="0"/>
                  <a:cs typeface="Arial" panose="020B0604020202020204" pitchFamily="34" charset="0"/>
                </a:rPr>
              </a:br>
              <a:r>
                <a:rPr lang="en-US" sz="1200">
                  <a:solidFill>
                    <a:prstClr val="white"/>
                  </a:solidFill>
                  <a:latin typeface="Arial" panose="020B0604020202020204" pitchFamily="34" charset="0"/>
                  <a:cs typeface="Arial" panose="020B0604020202020204" pitchFamily="34" charset="0"/>
                </a:rPr>
                <a:t>Complete abatement activities you have detailed in your Customized Abatement Plan</a:t>
              </a:r>
              <a:endParaRPr lang="en-US" sz="900">
                <a:solidFill>
                  <a:prstClr val="white"/>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09315C5-0577-DA38-1B59-85C320B5CE64}"/>
              </a:ext>
            </a:extLst>
          </p:cNvPr>
          <p:cNvGrpSpPr/>
          <p:nvPr/>
        </p:nvGrpSpPr>
        <p:grpSpPr>
          <a:xfrm>
            <a:off x="9265611" y="2372822"/>
            <a:ext cx="2331720" cy="3328971"/>
            <a:chOff x="9345504" y="2124628"/>
            <a:chExt cx="2331720" cy="3328971"/>
          </a:xfrm>
        </p:grpSpPr>
        <p:grpSp>
          <p:nvGrpSpPr>
            <p:cNvPr id="176" name="Group 175">
              <a:extLst>
                <a:ext uri="{FF2B5EF4-FFF2-40B4-BE49-F238E27FC236}">
                  <a16:creationId xmlns:a16="http://schemas.microsoft.com/office/drawing/2014/main" id="{FA78D7AB-E712-3DFF-3732-CC2935111987}"/>
                </a:ext>
              </a:extLst>
            </p:cNvPr>
            <p:cNvGrpSpPr/>
            <p:nvPr/>
          </p:nvGrpSpPr>
          <p:grpSpPr>
            <a:xfrm>
              <a:off x="10213974" y="3624408"/>
              <a:ext cx="650476" cy="1829191"/>
              <a:chOff x="8485621" y="3533384"/>
              <a:chExt cx="650476" cy="1829191"/>
            </a:xfrm>
          </p:grpSpPr>
          <p:sp>
            <p:nvSpPr>
              <p:cNvPr id="164" name="Oval 163">
                <a:extLst>
                  <a:ext uri="{FF2B5EF4-FFF2-40B4-BE49-F238E27FC236}">
                    <a16:creationId xmlns:a16="http://schemas.microsoft.com/office/drawing/2014/main" id="{1DB9C4A8-1064-CF53-0939-914CB5139A9F}"/>
                  </a:ext>
                </a:extLst>
              </p:cNvPr>
              <p:cNvSpPr/>
              <p:nvPr/>
            </p:nvSpPr>
            <p:spPr>
              <a:xfrm>
                <a:off x="8485621" y="4712105"/>
                <a:ext cx="650476" cy="650470"/>
              </a:xfrm>
              <a:prstGeom prst="ellipse">
                <a:avLst/>
              </a:prstGeom>
              <a:solidFill>
                <a:srgbClr val="00A3A1"/>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65" name="Freeform 38">
                <a:extLst>
                  <a:ext uri="{FF2B5EF4-FFF2-40B4-BE49-F238E27FC236}">
                    <a16:creationId xmlns:a16="http://schemas.microsoft.com/office/drawing/2014/main" id="{CBB8EC6C-7A8F-76B3-D7AB-8A03378DD311}"/>
                  </a:ext>
                </a:extLst>
              </p:cNvPr>
              <p:cNvSpPr>
                <a:spLocks noEditPoints="1"/>
              </p:cNvSpPr>
              <p:nvPr/>
            </p:nvSpPr>
            <p:spPr bwMode="auto">
              <a:xfrm rot="16200000">
                <a:off x="8602817"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66" name="Rectangle 165">
                <a:extLst>
                  <a:ext uri="{FF2B5EF4-FFF2-40B4-BE49-F238E27FC236}">
                    <a16:creationId xmlns:a16="http://schemas.microsoft.com/office/drawing/2014/main" id="{C0BEA025-52AF-2F0E-AB76-7758D7E98099}"/>
                  </a:ext>
                </a:extLst>
              </p:cNvPr>
              <p:cNvSpPr/>
              <p:nvPr/>
            </p:nvSpPr>
            <p:spPr bwMode="auto">
              <a:xfrm>
                <a:off x="8777222" y="3533384"/>
                <a:ext cx="76200" cy="1186345"/>
              </a:xfrm>
              <a:prstGeom prst="rect">
                <a:avLst/>
              </a:prstGeom>
              <a:solidFill>
                <a:srgbClr val="00A3A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FF3F2519-418D-38E0-27EE-2D8C91713A53}"/>
                </a:ext>
              </a:extLst>
            </p:cNvPr>
            <p:cNvGrpSpPr/>
            <p:nvPr/>
          </p:nvGrpSpPr>
          <p:grpSpPr>
            <a:xfrm>
              <a:off x="9345504" y="2124628"/>
              <a:ext cx="2331720" cy="1517904"/>
              <a:chOff x="9509670" y="2023534"/>
              <a:chExt cx="2331720" cy="1517904"/>
            </a:xfrm>
          </p:grpSpPr>
          <p:grpSp>
            <p:nvGrpSpPr>
              <p:cNvPr id="144" name="Group 131">
                <a:extLst>
                  <a:ext uri="{FF2B5EF4-FFF2-40B4-BE49-F238E27FC236}">
                    <a16:creationId xmlns:a16="http://schemas.microsoft.com/office/drawing/2014/main" id="{C51EEBEB-E02E-7946-1D97-516081AF6A9E}"/>
                  </a:ext>
                </a:extLst>
              </p:cNvPr>
              <p:cNvGrpSpPr/>
              <p:nvPr/>
            </p:nvGrpSpPr>
            <p:grpSpPr>
              <a:xfrm>
                <a:off x="9509670" y="2023534"/>
                <a:ext cx="2331720" cy="1517904"/>
                <a:chOff x="6510405" y="1390650"/>
                <a:chExt cx="1561966" cy="1365576"/>
              </a:xfrm>
            </p:grpSpPr>
            <p:sp>
              <p:nvSpPr>
                <p:cNvPr id="145" name="Rounded Rectangle 123">
                  <a:extLst>
                    <a:ext uri="{FF2B5EF4-FFF2-40B4-BE49-F238E27FC236}">
                      <a16:creationId xmlns:a16="http://schemas.microsoft.com/office/drawing/2014/main" id="{C1DDDB2B-B0EE-FC62-EE3A-5BC59A8BAE6D}"/>
                    </a:ext>
                  </a:extLst>
                </p:cNvPr>
                <p:cNvSpPr/>
                <p:nvPr/>
              </p:nvSpPr>
              <p:spPr bwMode="auto">
                <a:xfrm>
                  <a:off x="6510405" y="1461221"/>
                  <a:ext cx="1561965" cy="1295005"/>
                </a:xfrm>
                <a:prstGeom prst="roundRect">
                  <a:avLst>
                    <a:gd name="adj" fmla="val 8404"/>
                  </a:avLst>
                </a:prstGeom>
                <a:solidFill>
                  <a:srgbClr val="00A3A1">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46" name="Group 127">
                  <a:extLst>
                    <a:ext uri="{FF2B5EF4-FFF2-40B4-BE49-F238E27FC236}">
                      <a16:creationId xmlns:a16="http://schemas.microsoft.com/office/drawing/2014/main" id="{F359D93D-4281-185D-B812-BEB3336E6D32}"/>
                    </a:ext>
                  </a:extLst>
                </p:cNvPr>
                <p:cNvGrpSpPr/>
                <p:nvPr/>
              </p:nvGrpSpPr>
              <p:grpSpPr>
                <a:xfrm>
                  <a:off x="6510405" y="1390650"/>
                  <a:ext cx="1561966" cy="1295005"/>
                  <a:chOff x="6510405" y="1390650"/>
                  <a:chExt cx="1561966" cy="1295005"/>
                </a:xfrm>
              </p:grpSpPr>
              <p:sp>
                <p:nvSpPr>
                  <p:cNvPr id="147" name="Rounded Rectangle 104">
                    <a:extLst>
                      <a:ext uri="{FF2B5EF4-FFF2-40B4-BE49-F238E27FC236}">
                        <a16:creationId xmlns:a16="http://schemas.microsoft.com/office/drawing/2014/main" id="{D26CCA91-502B-F1DA-88F0-BDE733B896F3}"/>
                      </a:ext>
                    </a:extLst>
                  </p:cNvPr>
                  <p:cNvSpPr/>
                  <p:nvPr/>
                </p:nvSpPr>
                <p:spPr bwMode="auto">
                  <a:xfrm>
                    <a:off x="6510405" y="1390650"/>
                    <a:ext cx="1561966" cy="1295005"/>
                  </a:xfrm>
                  <a:prstGeom prst="roundRect">
                    <a:avLst>
                      <a:gd name="adj" fmla="val 8404"/>
                    </a:avLst>
                  </a:prstGeom>
                  <a:solidFill>
                    <a:srgbClr val="00A3A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F18F541A-F1A5-10FC-4E08-CE0862E3372F}"/>
                      </a:ext>
                    </a:extLst>
                  </p:cNvPr>
                  <p:cNvSpPr txBox="1"/>
                  <p:nvPr/>
                </p:nvSpPr>
                <p:spPr>
                  <a:xfrm>
                    <a:off x="6643380" y="1913552"/>
                    <a:ext cx="171810" cy="249201"/>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00A3A1"/>
                        </a:solidFill>
                        <a:effectLst/>
                        <a:uLnTx/>
                        <a:uFillTx/>
                        <a:latin typeface="Arial" panose="020B0604020202020204" pitchFamily="34" charset="0"/>
                        <a:cs typeface="Arial" panose="020B0604020202020204" pitchFamily="34" charset="0"/>
                      </a:rPr>
                      <a:t>04</a:t>
                    </a:r>
                    <a:endParaRPr kumimoji="0" lang="en-US" sz="1800" b="0" i="0" u="none" strike="noStrike" kern="0" cap="none" spc="0" normalizeH="0" baseline="0" noProof="0">
                      <a:ln>
                        <a:noFill/>
                      </a:ln>
                      <a:solidFill>
                        <a:srgbClr val="00A3A1"/>
                      </a:solidFill>
                      <a:effectLst/>
                      <a:uLnTx/>
                      <a:uFillTx/>
                      <a:latin typeface="Arial" panose="020B0604020202020204" pitchFamily="34" charset="0"/>
                      <a:cs typeface="Arial" panose="020B0604020202020204" pitchFamily="34" charset="0"/>
                    </a:endParaRPr>
                  </a:p>
                </p:txBody>
              </p:sp>
            </p:grpSp>
          </p:grpSp>
          <p:sp>
            <p:nvSpPr>
              <p:cNvPr id="167" name="TextBox 166">
                <a:extLst>
                  <a:ext uri="{FF2B5EF4-FFF2-40B4-BE49-F238E27FC236}">
                    <a16:creationId xmlns:a16="http://schemas.microsoft.com/office/drawing/2014/main" id="{5BD9CA38-D2F7-6ECF-BC83-9BE5467B12D8}"/>
                  </a:ext>
                </a:extLst>
              </p:cNvPr>
              <p:cNvSpPr txBox="1"/>
              <p:nvPr/>
            </p:nvSpPr>
            <p:spPr>
              <a:xfrm>
                <a:off x="9553714" y="2068376"/>
                <a:ext cx="2255583" cy="1384995"/>
              </a:xfrm>
              <a:prstGeom prst="rect">
                <a:avLst/>
              </a:prstGeom>
              <a:noFill/>
            </p:spPr>
            <p:txBody>
              <a:bodyPr wrap="square" rtlCol="0">
                <a:spAutoFit/>
              </a:bodyPr>
              <a:lstStyle/>
              <a:p>
                <a:pPr algn="ctr"/>
                <a:r>
                  <a:rPr lang="en-US" b="1">
                    <a:solidFill>
                      <a:prstClr val="white"/>
                    </a:solidFill>
                    <a:latin typeface="Arial" panose="020B0604020202020204" pitchFamily="34" charset="0"/>
                    <a:cs typeface="Arial" panose="020B0604020202020204" pitchFamily="34" charset="0"/>
                  </a:rPr>
                  <a:t>Receive final </a:t>
                </a:r>
              </a:p>
              <a:p>
                <a:pPr algn="ctr"/>
                <a:r>
                  <a:rPr lang="en-US" b="1">
                    <a:solidFill>
                      <a:prstClr val="white"/>
                    </a:solidFill>
                    <a:latin typeface="Arial" panose="020B0604020202020204" pitchFamily="34" charset="0"/>
                    <a:cs typeface="Arial" panose="020B0604020202020204" pitchFamily="34" charset="0"/>
                  </a:rPr>
                  <a:t>F-ROC score</a:t>
                </a:r>
                <a:br>
                  <a:rPr lang="en-US" sz="2000" b="1">
                    <a:solidFill>
                      <a:prstClr val="white"/>
                    </a:solidFill>
                    <a:latin typeface="Arial" panose="020B0604020202020204" pitchFamily="34" charset="0"/>
                    <a:cs typeface="Arial" panose="020B0604020202020204" pitchFamily="34" charset="0"/>
                  </a:rPr>
                </a:br>
                <a:r>
                  <a:rPr lang="en-US" sz="1200">
                    <a:solidFill>
                      <a:prstClr val="white"/>
                    </a:solidFill>
                    <a:latin typeface="Arial" panose="020B0604020202020204" pitchFamily="34" charset="0"/>
                    <a:cs typeface="Arial" panose="020B0604020202020204" pitchFamily="34" charset="0"/>
                  </a:rPr>
                  <a:t>Once FDEM reviews your completed abatement activities, FDEM will provide your final F-ROC score</a:t>
                </a:r>
                <a:endParaRPr lang="en-US" sz="1100">
                  <a:solidFill>
                    <a:prstClr val="white"/>
                  </a:solidFill>
                  <a:latin typeface="Arial" panose="020B0604020202020204" pitchFamily="34" charset="0"/>
                  <a:cs typeface="Arial" panose="020B0604020202020204" pitchFamily="34" charset="0"/>
                </a:endParaRPr>
              </a:p>
            </p:txBody>
          </p:sp>
        </p:grpSp>
      </p:grpSp>
      <p:cxnSp>
        <p:nvCxnSpPr>
          <p:cNvPr id="169" name="Straight Connector 168">
            <a:extLst>
              <a:ext uri="{FF2B5EF4-FFF2-40B4-BE49-F238E27FC236}">
                <a16:creationId xmlns:a16="http://schemas.microsoft.com/office/drawing/2014/main" id="{0B5B5A7B-90F8-5270-0B2E-58C21D539E25}"/>
              </a:ext>
            </a:extLst>
          </p:cNvPr>
          <p:cNvCxnSpPr>
            <a:cxnSpLocks/>
          </p:cNvCxnSpPr>
          <p:nvPr/>
        </p:nvCxnSpPr>
        <p:spPr>
          <a:xfrm>
            <a:off x="8718571" y="2530549"/>
            <a:ext cx="0" cy="2797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4E429F82-38C3-EE16-1121-3E93F19A21E2}"/>
              </a:ext>
            </a:extLst>
          </p:cNvPr>
          <p:cNvSpPr txBox="1"/>
          <p:nvPr/>
        </p:nvSpPr>
        <p:spPr>
          <a:xfrm>
            <a:off x="8164573" y="1631202"/>
            <a:ext cx="1145082" cy="830997"/>
          </a:xfrm>
          <a:prstGeom prst="rect">
            <a:avLst/>
          </a:prstGeom>
          <a:noFill/>
        </p:spPr>
        <p:txBody>
          <a:bodyPr wrap="square" rtlCol="0">
            <a:spAutoFit/>
          </a:bodyPr>
          <a:lstStyle/>
          <a:p>
            <a:pPr algn="ctr"/>
            <a:r>
              <a:rPr lang="en-US" sz="1600" b="1">
                <a:solidFill>
                  <a:srgbClr val="002060"/>
                </a:solidFill>
                <a:latin typeface="Arial" panose="020B0604020202020204" pitchFamily="34" charset="0"/>
                <a:cs typeface="Arial" panose="020B0604020202020204" pitchFamily="34" charset="0"/>
              </a:rPr>
              <a:t>FDEM validation review</a:t>
            </a:r>
            <a:endParaRPr lang="en-US" sz="1200">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1698871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A46C-1116-CCE6-5081-79E9E7694FFC}"/>
              </a:ext>
            </a:extLst>
          </p:cNvPr>
          <p:cNvSpPr>
            <a:spLocks noGrp="1"/>
          </p:cNvSpPr>
          <p:nvPr>
            <p:ph type="title" idx="4294967295"/>
          </p:nvPr>
        </p:nvSpPr>
        <p:spPr>
          <a:xfrm>
            <a:off x="1106112" y="216312"/>
            <a:ext cx="10515600" cy="723615"/>
          </a:xfrm>
        </p:spPr>
        <p:txBody>
          <a:bodyPr/>
          <a:lstStyle/>
          <a:p>
            <a:r>
              <a:rPr lang="en-US"/>
              <a:t>Abatement (Tips and Tricks)</a:t>
            </a:r>
          </a:p>
        </p:txBody>
      </p:sp>
      <p:sp>
        <p:nvSpPr>
          <p:cNvPr id="4" name="TextBox 3">
            <a:extLst>
              <a:ext uri="{FF2B5EF4-FFF2-40B4-BE49-F238E27FC236}">
                <a16:creationId xmlns:a16="http://schemas.microsoft.com/office/drawing/2014/main" id="{82BC743B-045D-C2C9-1835-780A3EEB7B2B}"/>
              </a:ext>
            </a:extLst>
          </p:cNvPr>
          <p:cNvSpPr txBox="1"/>
          <p:nvPr/>
        </p:nvSpPr>
        <p:spPr>
          <a:xfrm>
            <a:off x="1769421" y="1483984"/>
            <a:ext cx="8359317" cy="646331"/>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If you are planning to complete abatement, do not select ‘Accept Score’ below. Selecting ‘Accept Score’ will bypass abatement and finalize your validated score.</a:t>
            </a:r>
          </a:p>
        </p:txBody>
      </p:sp>
      <p:pic>
        <p:nvPicPr>
          <p:cNvPr id="2050" name="Picture 2">
            <a:extLst>
              <a:ext uri="{FF2B5EF4-FFF2-40B4-BE49-F238E27FC236}">
                <a16:creationId xmlns:a16="http://schemas.microsoft.com/office/drawing/2014/main" id="{C590C8A8-FBFE-652E-F7CC-8541B9065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501" y="2224673"/>
            <a:ext cx="8653156" cy="4295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0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BC743B-045D-C2C9-1835-780A3EEB7B2B}"/>
              </a:ext>
            </a:extLst>
          </p:cNvPr>
          <p:cNvSpPr txBox="1"/>
          <p:nvPr/>
        </p:nvSpPr>
        <p:spPr>
          <a:xfrm>
            <a:off x="1872762" y="1516212"/>
            <a:ext cx="8446477"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Here’s how to navigate in </a:t>
            </a:r>
            <a:r>
              <a:rPr lang="en-US" err="1">
                <a:solidFill>
                  <a:srgbClr val="002060"/>
                </a:solidFill>
                <a:latin typeface="Arial" panose="020B0604020202020204" pitchFamily="34" charset="0"/>
                <a:cs typeface="Arial" panose="020B0604020202020204" pitchFamily="34" charset="0"/>
              </a:rPr>
              <a:t>SmartGrants</a:t>
            </a:r>
            <a:r>
              <a:rPr lang="en-US">
                <a:solidFill>
                  <a:srgbClr val="002060"/>
                </a:solidFill>
                <a:latin typeface="Arial" panose="020B0604020202020204" pitchFamily="34" charset="0"/>
                <a:cs typeface="Arial" panose="020B0604020202020204" pitchFamily="34" charset="0"/>
              </a:rPr>
              <a:t> to view direct feedback on your DRA: </a:t>
            </a:r>
          </a:p>
        </p:txBody>
      </p:sp>
      <p:pic>
        <p:nvPicPr>
          <p:cNvPr id="1026" name="Picture 2">
            <a:extLst>
              <a:ext uri="{FF2B5EF4-FFF2-40B4-BE49-F238E27FC236}">
                <a16:creationId xmlns:a16="http://schemas.microsoft.com/office/drawing/2014/main" id="{84D9BBB7-7905-915B-8D9E-CA3D2CE44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762" y="2104520"/>
            <a:ext cx="8446477" cy="4292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Text Box">
            <a:extLst>
              <a:ext uri="{FF2B5EF4-FFF2-40B4-BE49-F238E27FC236}">
                <a16:creationId xmlns:a16="http://schemas.microsoft.com/office/drawing/2014/main" id="{E2DBA88F-DC35-A909-32A6-757E4D104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570" y="3990208"/>
            <a:ext cx="2371725" cy="15716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756776C-9CB1-95FF-9793-631FD66C071C}"/>
              </a:ext>
            </a:extLst>
          </p:cNvPr>
          <p:cNvSpPr txBox="1">
            <a:spLocks/>
          </p:cNvSpPr>
          <p:nvPr/>
        </p:nvSpPr>
        <p:spPr>
          <a:xfrm>
            <a:off x="1106112" y="216312"/>
            <a:ext cx="10515600" cy="723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002060"/>
                </a:solidFill>
                <a:latin typeface="Arial Black" panose="020B0A04020102020204" pitchFamily="34" charset="0"/>
                <a:ea typeface="+mj-ea"/>
                <a:cs typeface="+mj-cs"/>
              </a:defRPr>
            </a:lvl1pPr>
          </a:lstStyle>
          <a:p>
            <a:r>
              <a:rPr lang="en-US"/>
              <a:t>Abatement (Tips and Tricks)</a:t>
            </a:r>
          </a:p>
        </p:txBody>
      </p:sp>
    </p:spTree>
    <p:extLst>
      <p:ext uri="{BB962C8B-B14F-4D97-AF65-F5344CB8AC3E}">
        <p14:creationId xmlns:p14="http://schemas.microsoft.com/office/powerpoint/2010/main" val="159188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66BF9-289F-1785-B343-E03B0CB020F0}"/>
              </a:ext>
            </a:extLst>
          </p:cNvPr>
          <p:cNvSpPr>
            <a:spLocks noGrp="1"/>
          </p:cNvSpPr>
          <p:nvPr>
            <p:ph type="ctrTitle"/>
          </p:nvPr>
        </p:nvSpPr>
        <p:spPr>
          <a:xfrm>
            <a:off x="983223" y="1623919"/>
            <a:ext cx="10279723" cy="1477106"/>
          </a:xfrm>
        </p:spPr>
        <p:txBody>
          <a:bodyPr>
            <a:noAutofit/>
          </a:bodyPr>
          <a:lstStyle/>
          <a:p>
            <a:pPr algn="l"/>
            <a:br>
              <a:rPr lang="en-US" sz="1400">
                <a:latin typeface="Arial" panose="020B0604020202020204" pitchFamily="34" charset="0"/>
                <a:cs typeface="Arial" panose="020B0604020202020204" pitchFamily="34" charset="0"/>
              </a:rPr>
            </a:br>
            <a:br>
              <a:rPr lang="en-US" sz="1400">
                <a:latin typeface="Arial" panose="020B0604020202020204" pitchFamily="34" charset="0"/>
                <a:cs typeface="Arial" panose="020B0604020202020204" pitchFamily="34" charset="0"/>
              </a:rPr>
            </a:br>
            <a:br>
              <a:rPr lang="en-US" sz="1400">
                <a:latin typeface="Arial" panose="020B0604020202020204" pitchFamily="34" charset="0"/>
                <a:cs typeface="Arial" panose="020B0604020202020204" pitchFamily="34" charset="0"/>
              </a:rPr>
            </a:br>
            <a:br>
              <a:rPr lang="en-US" sz="1400">
                <a:latin typeface="Arial" panose="020B0604020202020204" pitchFamily="34" charset="0"/>
                <a:cs typeface="Arial" panose="020B0604020202020204" pitchFamily="34" charset="0"/>
              </a:rPr>
            </a:br>
            <a:endParaRPr lang="en-US" sz="14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63CAE05-77AB-F80D-76AA-6BDDDBD22766}"/>
              </a:ext>
            </a:extLst>
          </p:cNvPr>
          <p:cNvSpPr/>
          <p:nvPr/>
        </p:nvSpPr>
        <p:spPr>
          <a:xfrm>
            <a:off x="1018653" y="2249456"/>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Access the Customized Abatement Plan Form</a:t>
            </a:r>
            <a:endParaRPr lang="en-US" sz="1200" i="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FAAD18D-6FB3-EAB9-6C9D-55EA879D389D}"/>
              </a:ext>
            </a:extLst>
          </p:cNvPr>
          <p:cNvSpPr/>
          <p:nvPr/>
        </p:nvSpPr>
        <p:spPr>
          <a:xfrm>
            <a:off x="4472145" y="2249456"/>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Review the Smart Grants – Abatement Guide</a:t>
            </a:r>
          </a:p>
          <a:p>
            <a:pPr algn="ctr"/>
            <a:endParaRPr lang="en-US">
              <a:latin typeface="Arial" panose="020B0604020202020204" pitchFamily="34" charset="0"/>
              <a:cs typeface="Arial" panose="020B0604020202020204" pitchFamily="34" charset="0"/>
            </a:endParaRPr>
          </a:p>
          <a:p>
            <a:pPr algn="ctr"/>
            <a:r>
              <a:rPr lang="en-US" sz="1200" i="1">
                <a:latin typeface="Arial" panose="020B0604020202020204" pitchFamily="34" charset="0"/>
                <a:cs typeface="Arial" panose="020B0604020202020204" pitchFamily="34" charset="0"/>
              </a:rPr>
              <a:t>We have outlined the process to initiate abatement in Smart Grants once you have received your DRA Validator review. </a:t>
            </a:r>
          </a:p>
        </p:txBody>
      </p:sp>
      <p:sp>
        <p:nvSpPr>
          <p:cNvPr id="10" name="Rectangle 9">
            <a:extLst>
              <a:ext uri="{FF2B5EF4-FFF2-40B4-BE49-F238E27FC236}">
                <a16:creationId xmlns:a16="http://schemas.microsoft.com/office/drawing/2014/main" id="{94AB8CBC-7D67-FBB6-D4C1-B14E0900DBA8}"/>
              </a:ext>
            </a:extLst>
          </p:cNvPr>
          <p:cNvSpPr/>
          <p:nvPr/>
        </p:nvSpPr>
        <p:spPr>
          <a:xfrm>
            <a:off x="4470196" y="4372137"/>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rial"/>
                <a:cs typeface="Arial"/>
              </a:rPr>
              <a:t>Contact your Regional Recovery Coordinator for support</a:t>
            </a:r>
          </a:p>
          <a:p>
            <a:pPr algn="ctr"/>
            <a:endParaRPr lang="en-US">
              <a:latin typeface="Arial"/>
              <a:cs typeface="Arial"/>
            </a:endParaRPr>
          </a:p>
          <a:p>
            <a:pPr algn="ctr"/>
            <a:r>
              <a:rPr lang="en-US" sz="1200" i="1">
                <a:latin typeface="Arial"/>
                <a:cs typeface="Arial"/>
              </a:rPr>
              <a:t>Regional Recovery Coordinators are an excellent resource at each phase of your       F-ROC journey.</a:t>
            </a:r>
          </a:p>
        </p:txBody>
      </p:sp>
      <p:sp>
        <p:nvSpPr>
          <p:cNvPr id="11" name="Rectangle 10">
            <a:extLst>
              <a:ext uri="{FF2B5EF4-FFF2-40B4-BE49-F238E27FC236}">
                <a16:creationId xmlns:a16="http://schemas.microsoft.com/office/drawing/2014/main" id="{85FA4820-4D45-E485-A64C-38DD7CBA72A3}"/>
              </a:ext>
            </a:extLst>
          </p:cNvPr>
          <p:cNvSpPr/>
          <p:nvPr/>
        </p:nvSpPr>
        <p:spPr>
          <a:xfrm>
            <a:off x="7925636" y="2249456"/>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Email us at </a:t>
            </a:r>
          </a:p>
          <a:p>
            <a:pPr algn="ctr"/>
            <a:r>
              <a:rPr lang="en-US">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F-ROC@em.myflorida.com</a:t>
            </a:r>
            <a:r>
              <a:rPr lang="en-US">
                <a:latin typeface="Arial" panose="020B0604020202020204" pitchFamily="34" charset="0"/>
                <a:cs typeface="Arial" panose="020B0604020202020204" pitchFamily="34" charset="0"/>
              </a:rPr>
              <a:t>!</a:t>
            </a:r>
          </a:p>
          <a:p>
            <a:pPr algn="ctr"/>
            <a:endParaRPr lang="en-US">
              <a:latin typeface="Arial" panose="020B0604020202020204" pitchFamily="34" charset="0"/>
              <a:cs typeface="Arial" panose="020B0604020202020204" pitchFamily="34" charset="0"/>
            </a:endParaRPr>
          </a:p>
          <a:p>
            <a:pPr algn="ctr"/>
            <a:r>
              <a:rPr lang="en-US" sz="1200" i="1">
                <a:latin typeface="Arial" panose="020B0604020202020204" pitchFamily="34" charset="0"/>
                <a:cs typeface="Arial" panose="020B0604020202020204" pitchFamily="34" charset="0"/>
              </a:rPr>
              <a:t>We are here to help resolve any roadblocks you may have and figure out what works best for you. </a:t>
            </a:r>
            <a:r>
              <a:rPr lang="en-US">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67192469-BFFD-3EEF-DA2B-03C3725F428D}"/>
              </a:ext>
            </a:extLst>
          </p:cNvPr>
          <p:cNvSpPr txBox="1"/>
          <p:nvPr/>
        </p:nvSpPr>
        <p:spPr>
          <a:xfrm>
            <a:off x="983222" y="1556101"/>
            <a:ext cx="10033539" cy="584775"/>
          </a:xfrm>
          <a:prstGeom prst="rect">
            <a:avLst/>
          </a:prstGeom>
          <a:noFill/>
        </p:spPr>
        <p:txBody>
          <a:bodyPr wrap="square">
            <a:spAutoFit/>
          </a:bodyPr>
          <a:lstStyle/>
          <a:p>
            <a:pPr algn="ctr"/>
            <a:r>
              <a:rPr lang="en-US" sz="1600">
                <a:solidFill>
                  <a:srgbClr val="002060"/>
                </a:solidFill>
                <a:latin typeface="Arial" panose="020B0604020202020204" pitchFamily="34" charset="0"/>
                <a:cs typeface="Arial" panose="020B0604020202020204" pitchFamily="34" charset="0"/>
              </a:rPr>
              <a:t>Are you having trouble creating/submitting your Customized Abatement Plan or completing your Abatement Activities? The following resources are available to support you as you navigate abatement.</a:t>
            </a:r>
            <a:endParaRPr lang="en-US" sz="1600">
              <a:solidFill>
                <a:srgbClr val="002060"/>
              </a:solidFill>
            </a:endParaRPr>
          </a:p>
        </p:txBody>
      </p:sp>
      <p:sp>
        <p:nvSpPr>
          <p:cNvPr id="5" name="TextBox 4">
            <a:extLst>
              <a:ext uri="{FF2B5EF4-FFF2-40B4-BE49-F238E27FC236}">
                <a16:creationId xmlns:a16="http://schemas.microsoft.com/office/drawing/2014/main" id="{9FCF20F2-A264-591F-CA0B-1DB586321A9E}"/>
              </a:ext>
            </a:extLst>
          </p:cNvPr>
          <p:cNvSpPr txBox="1"/>
          <p:nvPr/>
        </p:nvSpPr>
        <p:spPr>
          <a:xfrm>
            <a:off x="1114513" y="289443"/>
            <a:ext cx="9302261" cy="523220"/>
          </a:xfrm>
          <a:prstGeom prst="rect">
            <a:avLst/>
          </a:prstGeom>
          <a:noFill/>
        </p:spPr>
        <p:txBody>
          <a:bodyPr wrap="square" rtlCol="0">
            <a:spAutoFit/>
          </a:bodyPr>
          <a:lstStyle/>
          <a:p>
            <a:r>
              <a:rPr lang="en-US" sz="2800">
                <a:solidFill>
                  <a:srgbClr val="002060"/>
                </a:solidFill>
                <a:latin typeface="Arial Black" panose="020B0A04020102020204" pitchFamily="34" charset="0"/>
                <a:cs typeface="Arial" panose="020B0604020202020204" pitchFamily="34" charset="0"/>
              </a:rPr>
              <a:t>Abatement Resources to Support You</a:t>
            </a:r>
          </a:p>
        </p:txBody>
      </p:sp>
    </p:spTree>
    <p:extLst>
      <p:ext uri="{BB962C8B-B14F-4D97-AF65-F5344CB8AC3E}">
        <p14:creationId xmlns:p14="http://schemas.microsoft.com/office/powerpoint/2010/main" val="229073637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DA5E-4892-5D61-A1D8-50FC54A5EF4F}"/>
              </a:ext>
            </a:extLst>
          </p:cNvPr>
          <p:cNvSpPr>
            <a:spLocks noGrp="1"/>
          </p:cNvSpPr>
          <p:nvPr>
            <p:ph type="title" idx="4294967295"/>
          </p:nvPr>
        </p:nvSpPr>
        <p:spPr>
          <a:xfrm>
            <a:off x="1127205" y="203992"/>
            <a:ext cx="10515600" cy="723615"/>
          </a:xfrm>
        </p:spPr>
        <p:txBody>
          <a:bodyPr>
            <a:normAutofit/>
          </a:bodyPr>
          <a:lstStyle/>
          <a:p>
            <a:r>
              <a:rPr lang="en-US"/>
              <a:t>Post Disaster Questionnaire (PDQ)</a:t>
            </a:r>
          </a:p>
        </p:txBody>
      </p:sp>
      <p:cxnSp>
        <p:nvCxnSpPr>
          <p:cNvPr id="20" name="Straight Connector 19">
            <a:extLst>
              <a:ext uri="{FF2B5EF4-FFF2-40B4-BE49-F238E27FC236}">
                <a16:creationId xmlns:a16="http://schemas.microsoft.com/office/drawing/2014/main" id="{76101D93-9D98-3A1D-7D67-38904230CF5B}"/>
              </a:ext>
            </a:extLst>
          </p:cNvPr>
          <p:cNvCxnSpPr>
            <a:cxnSpLocks/>
          </p:cNvCxnSpPr>
          <p:nvPr/>
        </p:nvCxnSpPr>
        <p:spPr>
          <a:xfrm>
            <a:off x="8580438" y="1654922"/>
            <a:ext cx="0" cy="160480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AE18BC-AE4A-E49F-F5DE-19C4D87D719D}"/>
              </a:ext>
            </a:extLst>
          </p:cNvPr>
          <p:cNvCxnSpPr>
            <a:cxnSpLocks/>
          </p:cNvCxnSpPr>
          <p:nvPr/>
        </p:nvCxnSpPr>
        <p:spPr>
          <a:xfrm flipV="1">
            <a:off x="534802" y="4930510"/>
            <a:ext cx="11032802" cy="6417"/>
          </a:xfrm>
          <a:prstGeom prst="line">
            <a:avLst/>
          </a:prstGeom>
          <a:ln w="38100" cap="sq">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0CB97C3-07A8-06C1-7C38-21549DFD5C0C}"/>
              </a:ext>
            </a:extLst>
          </p:cNvPr>
          <p:cNvSpPr/>
          <p:nvPr/>
        </p:nvSpPr>
        <p:spPr>
          <a:xfrm>
            <a:off x="1228701" y="4840510"/>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2B317E5-0F38-7386-75E3-DB8B25037F2D}"/>
              </a:ext>
            </a:extLst>
          </p:cNvPr>
          <p:cNvSpPr/>
          <p:nvPr/>
        </p:nvSpPr>
        <p:spPr>
          <a:xfrm>
            <a:off x="5159612" y="4846927"/>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DED39CC-CEAA-86D1-FCED-FD1D100C106E}"/>
              </a:ext>
            </a:extLst>
          </p:cNvPr>
          <p:cNvSpPr txBox="1"/>
          <p:nvPr/>
        </p:nvSpPr>
        <p:spPr>
          <a:xfrm>
            <a:off x="4579220" y="5141606"/>
            <a:ext cx="1701594" cy="1106137"/>
          </a:xfrm>
          <a:prstGeom prst="rect">
            <a:avLst/>
          </a:prstGeom>
          <a:noFill/>
        </p:spPr>
        <p:txBody>
          <a:bodyPr wrap="square" lIns="0" tIns="0" rIns="0" bIns="0" rtlCol="0" anchor="t">
            <a:spAutoFit/>
          </a:bodyPr>
          <a:lstStyle/>
          <a:p>
            <a:pPr>
              <a:lnSpc>
                <a:spcPct val="110000"/>
              </a:lnSpc>
              <a:spcAft>
                <a:spcPts val="300"/>
              </a:spcAft>
              <a:defRPr/>
            </a:pPr>
            <a:r>
              <a:rPr kumimoji="0" lang="en-GB" sz="16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Event + </a:t>
            </a:r>
            <a:r>
              <a:rPr lang="en-GB" sz="1600" b="1">
                <a:solidFill>
                  <a:srgbClr val="002060"/>
                </a:solidFill>
                <a:latin typeface="Arial" panose="020B0604020202020204" pitchFamily="34" charset="0"/>
                <a:cs typeface="Arial" panose="020B0604020202020204" pitchFamily="34" charset="0"/>
              </a:rPr>
              <a:t>60</a:t>
            </a:r>
            <a:r>
              <a:rPr kumimoji="0" lang="en-GB" sz="16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 Days</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Applicants will have 60 days after an event to complete the PDQ in Smart Grants.</a:t>
            </a:r>
          </a:p>
        </p:txBody>
      </p:sp>
      <p:sp>
        <p:nvSpPr>
          <p:cNvPr id="25" name="TextBox 24">
            <a:extLst>
              <a:ext uri="{FF2B5EF4-FFF2-40B4-BE49-F238E27FC236}">
                <a16:creationId xmlns:a16="http://schemas.microsoft.com/office/drawing/2014/main" id="{D6E6C6BF-9543-B59B-CCAF-C1F42E85FA8A}"/>
              </a:ext>
            </a:extLst>
          </p:cNvPr>
          <p:cNvSpPr txBox="1"/>
          <p:nvPr/>
        </p:nvSpPr>
        <p:spPr>
          <a:xfrm>
            <a:off x="534801" y="5141606"/>
            <a:ext cx="2246105" cy="90300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Arial"/>
                <a:cs typeface="Arial"/>
              </a:rPr>
              <a:t>Following an Event</a:t>
            </a:r>
          </a:p>
          <a:p>
            <a:pPr>
              <a:lnSpc>
                <a:spcPct val="110000"/>
              </a:lnSpc>
              <a:spcAft>
                <a:spcPts val="600"/>
              </a:spcAft>
              <a:defRPr/>
            </a:pPr>
            <a:r>
              <a:rPr lang="en-GB" sz="1200" dirty="0">
                <a:solidFill>
                  <a:srgbClr val="002060"/>
                </a:solidFill>
                <a:latin typeface="Arial"/>
                <a:cs typeface="Arial"/>
              </a:rPr>
              <a:t>Within 10 days</a:t>
            </a:r>
            <a:r>
              <a:rPr kumimoji="0" lang="en-GB" sz="1200" b="0" i="0" u="none" strike="noStrike" kern="1200" cap="none" spc="0" normalizeH="0" baseline="0" noProof="0" dirty="0">
                <a:ln>
                  <a:noFill/>
                </a:ln>
                <a:solidFill>
                  <a:srgbClr val="002060"/>
                </a:solidFill>
                <a:effectLst/>
                <a:uLnTx/>
                <a:uFillTx/>
                <a:latin typeface="Arial"/>
                <a:cs typeface="Arial"/>
              </a:rPr>
              <a:t> after an event, a PDQ will go live in Smart Grants for applicants to complete.</a:t>
            </a:r>
            <a:endParaRPr lang="en-GB" sz="1200" b="0" i="0" u="none" strike="noStrike" kern="1200" cap="none" spc="0" normalizeH="0" baseline="0" noProof="0" dirty="0">
              <a:ln>
                <a:noFill/>
              </a:ln>
              <a:solidFill>
                <a:srgbClr val="002060"/>
              </a:solidFill>
              <a:effectLst/>
              <a:uLnTx/>
              <a:uFillTx/>
              <a:latin typeface="Arial"/>
              <a:cs typeface="Arial"/>
            </a:endParaRPr>
          </a:p>
        </p:txBody>
      </p:sp>
      <p:sp>
        <p:nvSpPr>
          <p:cNvPr id="46" name="TextBox 45">
            <a:extLst>
              <a:ext uri="{FF2B5EF4-FFF2-40B4-BE49-F238E27FC236}">
                <a16:creationId xmlns:a16="http://schemas.microsoft.com/office/drawing/2014/main" id="{FE321084-ECA1-60E2-62CA-99EF1D84A010}"/>
              </a:ext>
            </a:extLst>
          </p:cNvPr>
          <p:cNvSpPr txBox="1"/>
          <p:nvPr/>
        </p:nvSpPr>
        <p:spPr>
          <a:xfrm>
            <a:off x="5861410" y="1583079"/>
            <a:ext cx="5292143" cy="32162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BENEFITS OF COMPLETING </a:t>
            </a:r>
            <a:r>
              <a:rPr lang="en-GB" sz="2000" b="1">
                <a:solidFill>
                  <a:srgbClr val="002060"/>
                </a:solidFill>
                <a:latin typeface="Arial" panose="020B0604020202020204" pitchFamily="34" charset="0"/>
                <a:cs typeface="Arial" panose="020B0604020202020204" pitchFamily="34" charset="0"/>
              </a:rPr>
              <a:t>THE PDQ</a:t>
            </a:r>
            <a:endParaRPr kumimoji="0" lang="en-GB" sz="2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BD7B991-F8D2-934E-EA9A-A82726AE5E86}"/>
              </a:ext>
            </a:extLst>
          </p:cNvPr>
          <p:cNvSpPr txBox="1"/>
          <p:nvPr/>
        </p:nvSpPr>
        <p:spPr>
          <a:xfrm>
            <a:off x="513944" y="4404205"/>
            <a:ext cx="3625648" cy="32162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TIMELINE</a:t>
            </a:r>
            <a:endParaRPr kumimoji="0" lang="en-GB" sz="16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D7A587F9-E45A-02E0-DC65-0A3180AA6A7C}"/>
              </a:ext>
            </a:extLst>
          </p:cNvPr>
          <p:cNvSpPr txBox="1"/>
          <p:nvPr/>
        </p:nvSpPr>
        <p:spPr>
          <a:xfrm>
            <a:off x="493090" y="1583079"/>
            <a:ext cx="3448595" cy="31233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MILESTONE OVERVIEW</a:t>
            </a:r>
          </a:p>
        </p:txBody>
      </p:sp>
      <p:sp>
        <p:nvSpPr>
          <p:cNvPr id="89" name="TextBox 88">
            <a:extLst>
              <a:ext uri="{FF2B5EF4-FFF2-40B4-BE49-F238E27FC236}">
                <a16:creationId xmlns:a16="http://schemas.microsoft.com/office/drawing/2014/main" id="{4D9B8ED2-EA18-AF16-AD8C-6A46C179D539}"/>
              </a:ext>
            </a:extLst>
          </p:cNvPr>
          <p:cNvSpPr txBox="1"/>
          <p:nvPr/>
        </p:nvSpPr>
        <p:spPr>
          <a:xfrm>
            <a:off x="534803" y="1977528"/>
            <a:ext cx="4635071" cy="2257221"/>
          </a:xfrm>
          <a:prstGeom prst="rect">
            <a:avLst/>
          </a:prstGeom>
          <a:noFill/>
        </p:spPr>
        <p:txBody>
          <a:bodyPr wrap="square" lIns="0" tIns="0" rIns="0" bIns="0" rtlCol="0" anchor="t">
            <a:spAutoFit/>
          </a:bodyPr>
          <a:lstStyle/>
          <a:p>
            <a:pPr>
              <a:lnSpc>
                <a:spcPct val="110000"/>
              </a:lnSpc>
              <a:spcAft>
                <a:spcPts val="300"/>
              </a:spcAft>
              <a:defRPr/>
            </a:pPr>
            <a:r>
              <a:rPr kumimoji="0" lang="en-US" sz="1200" b="0" i="0" u="none" strike="noStrike" kern="1200" cap="none" spc="0" normalizeH="0" baseline="0" noProof="0">
                <a:ln>
                  <a:noFill/>
                </a:ln>
                <a:solidFill>
                  <a:srgbClr val="002060"/>
                </a:solidFill>
                <a:effectLst/>
                <a:uLnTx/>
                <a:uFillTx/>
                <a:latin typeface="Arial"/>
                <a:cs typeface="Arial"/>
              </a:rPr>
              <a:t>The Post Disaster Questionnaire (PDQ) is a questionnaire that is deployed after an event that aims to identify how program participants </a:t>
            </a:r>
            <a:r>
              <a:rPr lang="en-US" sz="1200">
                <a:solidFill>
                  <a:srgbClr val="002060"/>
                </a:solidFill>
                <a:latin typeface="Arial"/>
                <a:cs typeface="Arial"/>
              </a:rPr>
              <a:t>leveraged</a:t>
            </a:r>
            <a:r>
              <a:rPr kumimoji="0" lang="en-US" sz="1200" b="0" i="0" u="none" strike="noStrike" kern="1200" cap="none" spc="0" normalizeH="0" baseline="0" noProof="0">
                <a:ln>
                  <a:noFill/>
                </a:ln>
                <a:solidFill>
                  <a:srgbClr val="002060"/>
                </a:solidFill>
                <a:effectLst/>
                <a:uLnTx/>
                <a:uFillTx/>
                <a:latin typeface="Arial"/>
                <a:cs typeface="Arial"/>
              </a:rPr>
              <a:t> F-ROC materials. The PDQ seeks to understand if participants used any of FDEM’s standardized forms</a:t>
            </a:r>
            <a:r>
              <a:rPr lang="en-US" sz="1200">
                <a:solidFill>
                  <a:srgbClr val="002060"/>
                </a:solidFill>
                <a:latin typeface="Arial"/>
                <a:cs typeface="Arial"/>
              </a:rPr>
              <a:t> and which ones</a:t>
            </a:r>
            <a:r>
              <a:rPr kumimoji="0" lang="en-US" sz="1200" b="0" i="0" u="none" strike="noStrike" kern="1200" cap="none" spc="0" normalizeH="0" baseline="0" noProof="0">
                <a:ln>
                  <a:noFill/>
                </a:ln>
                <a:solidFill>
                  <a:srgbClr val="002060"/>
                </a:solidFill>
                <a:effectLst/>
                <a:uLnTx/>
                <a:uFillTx/>
                <a:latin typeface="Arial"/>
                <a:cs typeface="Arial"/>
              </a:rPr>
              <a:t>, </a:t>
            </a:r>
            <a:r>
              <a:rPr lang="en-US" sz="1200">
                <a:solidFill>
                  <a:srgbClr val="002060"/>
                </a:solidFill>
                <a:latin typeface="Arial"/>
                <a:cs typeface="Arial"/>
              </a:rPr>
              <a:t>if participants</a:t>
            </a:r>
            <a:r>
              <a:rPr kumimoji="0" lang="en-US" sz="1200" b="0" i="0" u="none" strike="noStrike" kern="1200" cap="none" spc="0" normalizeH="0" baseline="0" noProof="0">
                <a:ln>
                  <a:noFill/>
                </a:ln>
                <a:solidFill>
                  <a:srgbClr val="002060"/>
                </a:solidFill>
                <a:effectLst/>
                <a:uLnTx/>
                <a:uFillTx/>
                <a:latin typeface="Arial"/>
                <a:cs typeface="Arial"/>
              </a:rPr>
              <a:t> attended any F-ROC training</a:t>
            </a:r>
            <a:r>
              <a:rPr lang="en-US" sz="1200">
                <a:solidFill>
                  <a:srgbClr val="002060"/>
                </a:solidFill>
                <a:latin typeface="Arial"/>
                <a:cs typeface="Arial"/>
              </a:rPr>
              <a:t> and if the entity is EMAP accredited</a:t>
            </a:r>
            <a:r>
              <a:rPr kumimoji="0" lang="en-US" sz="1200" b="0" i="0" u="none" strike="noStrike" kern="1200" cap="none" spc="0" normalizeH="0" baseline="0" noProof="0">
                <a:ln>
                  <a:noFill/>
                </a:ln>
                <a:solidFill>
                  <a:srgbClr val="002060"/>
                </a:solidFill>
                <a:effectLst/>
                <a:uLnTx/>
                <a:uFillTx/>
                <a:latin typeface="Arial"/>
                <a:cs typeface="Arial"/>
              </a:rPr>
              <a:t>. </a:t>
            </a:r>
            <a:r>
              <a:rPr lang="en-US" sz="1200">
                <a:solidFill>
                  <a:srgbClr val="002060"/>
                </a:solidFill>
                <a:latin typeface="Arial"/>
                <a:cs typeface="Arial"/>
              </a:rPr>
              <a:t>Completing the PDQ can increase your F-ROC score by up to 25 points.</a:t>
            </a:r>
          </a:p>
          <a:p>
            <a:pPr>
              <a:lnSpc>
                <a:spcPct val="110000"/>
              </a:lnSpc>
              <a:spcAft>
                <a:spcPts val="300"/>
              </a:spcAft>
              <a:defRPr/>
            </a:pPr>
            <a:r>
              <a:rPr kumimoji="0" lang="en-US" sz="1200" b="0" i="0" u="none" strike="noStrike" kern="1200" cap="none" spc="0" normalizeH="0" baseline="0" noProof="0">
                <a:ln>
                  <a:noFill/>
                </a:ln>
                <a:solidFill>
                  <a:srgbClr val="002060"/>
                </a:solidFill>
                <a:effectLst/>
                <a:uLnTx/>
                <a:uFillTx/>
                <a:latin typeface="Arial"/>
                <a:cs typeface="Arial"/>
              </a:rPr>
              <a:t>There will be one PDQ deployed for every </a:t>
            </a:r>
            <a:r>
              <a:rPr lang="en-US" sz="1200">
                <a:solidFill>
                  <a:srgbClr val="002060"/>
                </a:solidFill>
                <a:latin typeface="Arial"/>
                <a:cs typeface="Arial"/>
              </a:rPr>
              <a:t>Federally declared </a:t>
            </a:r>
            <a:r>
              <a:rPr kumimoji="0" lang="en-US" sz="1200" b="0" i="0" u="none" strike="noStrike" kern="1200" cap="none" spc="0" normalizeH="0" baseline="0" noProof="0">
                <a:ln>
                  <a:noFill/>
                </a:ln>
                <a:solidFill>
                  <a:srgbClr val="002060"/>
                </a:solidFill>
                <a:effectLst/>
                <a:uLnTx/>
                <a:uFillTx/>
                <a:latin typeface="Arial"/>
                <a:cs typeface="Arial"/>
              </a:rPr>
              <a:t>event that happens. For example, </a:t>
            </a:r>
            <a:r>
              <a:rPr lang="en-US" sz="1200">
                <a:solidFill>
                  <a:srgbClr val="002060"/>
                </a:solidFill>
                <a:latin typeface="Arial"/>
                <a:cs typeface="Arial"/>
              </a:rPr>
              <a:t>if there are two hurricanes, there will be two corresponding PDQ’s, and you may have two different F-ROC scores based on your PDQ responses.</a:t>
            </a:r>
          </a:p>
        </p:txBody>
      </p:sp>
      <p:sp>
        <p:nvSpPr>
          <p:cNvPr id="40" name="TextBox 39">
            <a:extLst>
              <a:ext uri="{FF2B5EF4-FFF2-40B4-BE49-F238E27FC236}">
                <a16:creationId xmlns:a16="http://schemas.microsoft.com/office/drawing/2014/main" id="{E753437C-7789-C2B8-9890-C3C941864E41}"/>
              </a:ext>
            </a:extLst>
          </p:cNvPr>
          <p:cNvSpPr txBox="1"/>
          <p:nvPr/>
        </p:nvSpPr>
        <p:spPr>
          <a:xfrm>
            <a:off x="5970871" y="1897197"/>
            <a:ext cx="5686325" cy="461665"/>
          </a:xfrm>
          <a:prstGeom prst="rect">
            <a:avLst/>
          </a:prstGeom>
          <a:noFill/>
        </p:spPr>
        <p:txBody>
          <a:bodyPr wrap="square" lIns="91440" tIns="45720" rIns="91440" bIns="45720" anchor="t">
            <a:spAutoFit/>
          </a:bodyPr>
          <a:lstStyle/>
          <a:p>
            <a:pPr marL="171450" indent="-171450">
              <a:buFont typeface="Wingdings" panose="05000000000000000000" pitchFamily="2" charset="2"/>
              <a:buChar char="ü"/>
            </a:pPr>
            <a:r>
              <a:rPr lang="en-US" sz="1200">
                <a:solidFill>
                  <a:srgbClr val="002060"/>
                </a:solidFill>
                <a:latin typeface="Arial"/>
                <a:cs typeface="Arial"/>
              </a:rPr>
              <a:t>Completing the PDQ enables you to increase your overall F-ROC score by up to 25 points.</a:t>
            </a:r>
          </a:p>
        </p:txBody>
      </p:sp>
      <p:grpSp>
        <p:nvGrpSpPr>
          <p:cNvPr id="10" name="Group 9">
            <a:extLst>
              <a:ext uri="{FF2B5EF4-FFF2-40B4-BE49-F238E27FC236}">
                <a16:creationId xmlns:a16="http://schemas.microsoft.com/office/drawing/2014/main" id="{81E2D345-2F5C-130E-0194-D50A6C946145}"/>
              </a:ext>
            </a:extLst>
          </p:cNvPr>
          <p:cNvGrpSpPr/>
          <p:nvPr/>
        </p:nvGrpSpPr>
        <p:grpSpPr>
          <a:xfrm>
            <a:off x="5861410" y="2785176"/>
            <a:ext cx="5781395" cy="1384346"/>
            <a:chOff x="5875182" y="4404205"/>
            <a:chExt cx="5781395" cy="1384346"/>
          </a:xfrm>
        </p:grpSpPr>
        <p:sp>
          <p:nvSpPr>
            <p:cNvPr id="16" name="TextBox 15">
              <a:extLst>
                <a:ext uri="{FF2B5EF4-FFF2-40B4-BE49-F238E27FC236}">
                  <a16:creationId xmlns:a16="http://schemas.microsoft.com/office/drawing/2014/main" id="{65FE373A-1295-84CA-DFBB-632668157AB5}"/>
                </a:ext>
              </a:extLst>
            </p:cNvPr>
            <p:cNvSpPr txBox="1"/>
            <p:nvPr/>
          </p:nvSpPr>
          <p:spPr>
            <a:xfrm>
              <a:off x="5875182" y="4404205"/>
              <a:ext cx="3666708" cy="32162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OUR ASK OF YOU</a:t>
              </a:r>
            </a:p>
          </p:txBody>
        </p:sp>
        <p:sp>
          <p:nvSpPr>
            <p:cNvPr id="50" name="TextBox 49">
              <a:extLst>
                <a:ext uri="{FF2B5EF4-FFF2-40B4-BE49-F238E27FC236}">
                  <a16:creationId xmlns:a16="http://schemas.microsoft.com/office/drawing/2014/main" id="{1309DB9F-1F30-12D0-3935-566B73CCDAB9}"/>
                </a:ext>
              </a:extLst>
            </p:cNvPr>
            <p:cNvSpPr txBox="1"/>
            <p:nvPr/>
          </p:nvSpPr>
          <p:spPr>
            <a:xfrm>
              <a:off x="5970252" y="4772888"/>
              <a:ext cx="5686325" cy="1015663"/>
            </a:xfrm>
            <a:prstGeom prst="rect">
              <a:avLst/>
            </a:prstGeom>
            <a:noFill/>
          </p:spPr>
          <p:txBody>
            <a:bodyPr wrap="square">
              <a:spAutoFit/>
            </a:bodyPr>
            <a:lstStyle/>
            <a:p>
              <a:pPr marL="228600" indent="-228600">
                <a:buFont typeface="+mj-lt"/>
                <a:buAutoNum type="arabicPeriod"/>
              </a:pPr>
              <a:r>
                <a:rPr lang="en-US" sz="1200">
                  <a:solidFill>
                    <a:srgbClr val="002060"/>
                  </a:solidFill>
                  <a:latin typeface="Arial" panose="020B0604020202020204" pitchFamily="34" charset="0"/>
                  <a:cs typeface="Arial" panose="020B0604020202020204" pitchFamily="34" charset="0"/>
                </a:rPr>
                <a:t>After an event, once the PDQ has gone live and you have completed your request for public assistance, log in to Smart Grants to complete the PDQ.</a:t>
              </a:r>
            </a:p>
            <a:p>
              <a:pPr marL="228600" indent="-228600">
                <a:buFont typeface="+mj-lt"/>
                <a:buAutoNum type="arabicPeriod"/>
              </a:pPr>
              <a:r>
                <a:rPr lang="en-US" sz="1200">
                  <a:solidFill>
                    <a:srgbClr val="002060"/>
                  </a:solidFill>
                  <a:latin typeface="Arial" panose="020B0604020202020204" pitchFamily="34" charset="0"/>
                  <a:cs typeface="Arial" panose="020B0604020202020204" pitchFamily="34" charset="0"/>
                </a:rPr>
                <a:t>Open the PDQ and respond to all questions, identifying F-ROC trainings you have attended and forms you have leveraged. </a:t>
              </a:r>
            </a:p>
            <a:p>
              <a:pPr marL="228600" indent="-228600">
                <a:buFont typeface="+mj-lt"/>
                <a:buAutoNum type="arabicPeriod"/>
              </a:pPr>
              <a:r>
                <a:rPr lang="en-US" sz="1200">
                  <a:solidFill>
                    <a:srgbClr val="002060"/>
                  </a:solidFill>
                  <a:latin typeface="Arial" panose="020B0604020202020204" pitchFamily="34" charset="0"/>
                  <a:cs typeface="Arial" panose="020B0604020202020204" pitchFamily="34" charset="0"/>
                </a:rPr>
                <a:t>Submit the PDQ in Smart Grants. </a:t>
              </a:r>
            </a:p>
          </p:txBody>
        </p:sp>
      </p:grpSp>
      <p:sp>
        <p:nvSpPr>
          <p:cNvPr id="4" name="TextBox 3">
            <a:extLst>
              <a:ext uri="{FF2B5EF4-FFF2-40B4-BE49-F238E27FC236}">
                <a16:creationId xmlns:a16="http://schemas.microsoft.com/office/drawing/2014/main" id="{84FC32C8-D4C5-427A-A27B-D2AAD04362F6}"/>
              </a:ext>
            </a:extLst>
          </p:cNvPr>
          <p:cNvSpPr txBox="1"/>
          <p:nvPr/>
        </p:nvSpPr>
        <p:spPr>
          <a:xfrm>
            <a:off x="9038878" y="5135189"/>
            <a:ext cx="1701594" cy="1376980"/>
          </a:xfrm>
          <a:prstGeom prst="rect">
            <a:avLst/>
          </a:prstGeom>
          <a:noFill/>
        </p:spPr>
        <p:txBody>
          <a:bodyPr wrap="square" lIns="0" tIns="0" rIns="0" bIns="0" rtlCol="0" anchor="t">
            <a:spAutoFit/>
          </a:bodyPr>
          <a:lstStyle/>
          <a:p>
            <a:pPr>
              <a:lnSpc>
                <a:spcPct val="110000"/>
              </a:lnSpc>
              <a:spcAft>
                <a:spcPts val="300"/>
              </a:spcAft>
              <a:defRPr/>
            </a:pPr>
            <a:r>
              <a:rPr lang="en-GB" sz="1600" b="1">
                <a:solidFill>
                  <a:srgbClr val="002060"/>
                </a:solidFill>
                <a:latin typeface="Arial" panose="020B0604020202020204" pitchFamily="34" charset="0"/>
                <a:cs typeface="Arial" panose="020B0604020202020204" pitchFamily="34" charset="0"/>
              </a:rPr>
              <a:t>Once PDQ is submitted</a:t>
            </a:r>
            <a:endParaRPr kumimoji="0" lang="en-GB" sz="16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en-GB" sz="1200">
                <a:solidFill>
                  <a:srgbClr val="002060"/>
                </a:solidFill>
                <a:latin typeface="Arial" panose="020B0604020202020204" pitchFamily="34" charset="0"/>
                <a:cs typeface="Arial" panose="020B0604020202020204" pitchFamily="34" charset="0"/>
              </a:rPr>
              <a:t>FDEM will review PDQ answers and determine final F-ROC score for the event.</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3F6C7B72-4494-488E-D68E-CD5EB93FD9CA}"/>
              </a:ext>
            </a:extLst>
          </p:cNvPr>
          <p:cNvSpPr/>
          <p:nvPr/>
        </p:nvSpPr>
        <p:spPr>
          <a:xfrm>
            <a:off x="9535856" y="4840510"/>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79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EEDF7-90A6-1711-26E2-DCE5DD6A43FB}"/>
              </a:ext>
            </a:extLst>
          </p:cNvPr>
          <p:cNvSpPr>
            <a:spLocks noGrp="1"/>
          </p:cNvSpPr>
          <p:nvPr>
            <p:ph type="title"/>
          </p:nvPr>
        </p:nvSpPr>
        <p:spPr/>
        <p:txBody>
          <a:bodyPr/>
          <a:lstStyle/>
          <a:p>
            <a:r>
              <a:rPr lang="en-US"/>
              <a:t>PDQ Process</a:t>
            </a:r>
          </a:p>
        </p:txBody>
      </p:sp>
      <p:cxnSp>
        <p:nvCxnSpPr>
          <p:cNvPr id="151" name="Straight Connector 150">
            <a:extLst>
              <a:ext uri="{FF2B5EF4-FFF2-40B4-BE49-F238E27FC236}">
                <a16:creationId xmlns:a16="http://schemas.microsoft.com/office/drawing/2014/main" id="{230A1CC0-939A-923E-1485-8ED42E4BBA7A}"/>
              </a:ext>
            </a:extLst>
          </p:cNvPr>
          <p:cNvCxnSpPr>
            <a:cxnSpLocks/>
          </p:cNvCxnSpPr>
          <p:nvPr/>
        </p:nvCxnSpPr>
        <p:spPr>
          <a:xfrm flipV="1">
            <a:off x="364495" y="5328510"/>
            <a:ext cx="11449050" cy="60208"/>
          </a:xfrm>
          <a:prstGeom prst="line">
            <a:avLst/>
          </a:prstGeom>
          <a:noFill/>
          <a:ln w="19050" cap="flat" cmpd="sng" algn="ctr">
            <a:solidFill>
              <a:srgbClr val="000000">
                <a:lumMod val="50000"/>
                <a:lumOff val="50000"/>
              </a:srgbClr>
            </a:solidFill>
            <a:prstDash val="sysDot"/>
            <a:miter lim="800000"/>
            <a:headEnd type="oval"/>
            <a:tailEnd type="oval"/>
          </a:ln>
          <a:effectLst/>
        </p:spPr>
      </p:cxnSp>
      <p:grpSp>
        <p:nvGrpSpPr>
          <p:cNvPr id="5" name="Group 4">
            <a:extLst>
              <a:ext uri="{FF2B5EF4-FFF2-40B4-BE49-F238E27FC236}">
                <a16:creationId xmlns:a16="http://schemas.microsoft.com/office/drawing/2014/main" id="{5F631082-CD32-6CA0-2DC4-77CEDC16D1A9}"/>
              </a:ext>
            </a:extLst>
          </p:cNvPr>
          <p:cNvGrpSpPr/>
          <p:nvPr/>
        </p:nvGrpSpPr>
        <p:grpSpPr>
          <a:xfrm>
            <a:off x="378455" y="2735815"/>
            <a:ext cx="2329798" cy="2953176"/>
            <a:chOff x="531765" y="2479966"/>
            <a:chExt cx="2329798" cy="2953176"/>
          </a:xfrm>
        </p:grpSpPr>
        <p:grpSp>
          <p:nvGrpSpPr>
            <p:cNvPr id="174" name="Group 173">
              <a:extLst>
                <a:ext uri="{FF2B5EF4-FFF2-40B4-BE49-F238E27FC236}">
                  <a16:creationId xmlns:a16="http://schemas.microsoft.com/office/drawing/2014/main" id="{A5DC7C90-1EFA-AF8D-208E-88B58D3044BC}"/>
                </a:ext>
              </a:extLst>
            </p:cNvPr>
            <p:cNvGrpSpPr/>
            <p:nvPr/>
          </p:nvGrpSpPr>
          <p:grpSpPr>
            <a:xfrm>
              <a:off x="1371426" y="4068771"/>
              <a:ext cx="650476" cy="1364371"/>
              <a:chOff x="3066028" y="3998204"/>
              <a:chExt cx="650476" cy="1364371"/>
            </a:xfrm>
          </p:grpSpPr>
          <p:sp>
            <p:nvSpPr>
              <p:cNvPr id="152" name="Oval 151">
                <a:extLst>
                  <a:ext uri="{FF2B5EF4-FFF2-40B4-BE49-F238E27FC236}">
                    <a16:creationId xmlns:a16="http://schemas.microsoft.com/office/drawing/2014/main" id="{0DC0D2A9-6DB2-0A87-A5D9-0E087DECFF21}"/>
                  </a:ext>
                </a:extLst>
              </p:cNvPr>
              <p:cNvSpPr/>
              <p:nvPr/>
            </p:nvSpPr>
            <p:spPr>
              <a:xfrm>
                <a:off x="3066028" y="4712105"/>
                <a:ext cx="650476" cy="650470"/>
              </a:xfrm>
              <a:prstGeom prst="ellipse">
                <a:avLst/>
              </a:prstGeom>
              <a:solidFill>
                <a:srgbClr val="0091DA"/>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53" name="Freeform 38">
                <a:extLst>
                  <a:ext uri="{FF2B5EF4-FFF2-40B4-BE49-F238E27FC236}">
                    <a16:creationId xmlns:a16="http://schemas.microsoft.com/office/drawing/2014/main" id="{B5775E18-D63F-86CA-02EA-11E1F548317B}"/>
                  </a:ext>
                </a:extLst>
              </p:cNvPr>
              <p:cNvSpPr>
                <a:spLocks noEditPoints="1"/>
              </p:cNvSpPr>
              <p:nvPr/>
            </p:nvSpPr>
            <p:spPr bwMode="auto">
              <a:xfrm rot="16200000">
                <a:off x="3183224"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9BFBA943-65CB-6275-8AA6-4D9B11CA38F5}"/>
                  </a:ext>
                </a:extLst>
              </p:cNvPr>
              <p:cNvSpPr/>
              <p:nvPr/>
            </p:nvSpPr>
            <p:spPr bwMode="auto">
              <a:xfrm>
                <a:off x="3357629" y="3998204"/>
                <a:ext cx="76200" cy="721525"/>
              </a:xfrm>
              <a:prstGeom prst="rect">
                <a:avLst/>
              </a:prstGeom>
              <a:solidFill>
                <a:srgbClr val="0091DA"/>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75" name="Group 174">
              <a:extLst>
                <a:ext uri="{FF2B5EF4-FFF2-40B4-BE49-F238E27FC236}">
                  <a16:creationId xmlns:a16="http://schemas.microsoft.com/office/drawing/2014/main" id="{1C355EC1-552F-410D-9377-D4F4AA1B2D53}"/>
                </a:ext>
              </a:extLst>
            </p:cNvPr>
            <p:cNvGrpSpPr/>
            <p:nvPr/>
          </p:nvGrpSpPr>
          <p:grpSpPr>
            <a:xfrm>
              <a:off x="531765" y="2479966"/>
              <a:ext cx="2329798" cy="1599857"/>
              <a:chOff x="1607719" y="2380414"/>
              <a:chExt cx="2329798" cy="1599857"/>
            </a:xfrm>
          </p:grpSpPr>
          <p:grpSp>
            <p:nvGrpSpPr>
              <p:cNvPr id="123" name="Group 128">
                <a:extLst>
                  <a:ext uri="{FF2B5EF4-FFF2-40B4-BE49-F238E27FC236}">
                    <a16:creationId xmlns:a16="http://schemas.microsoft.com/office/drawing/2014/main" id="{3636C199-F4CE-08D0-0FA0-2C0B5FF4A8CA}"/>
                  </a:ext>
                </a:extLst>
              </p:cNvPr>
              <p:cNvGrpSpPr/>
              <p:nvPr/>
            </p:nvGrpSpPr>
            <p:grpSpPr>
              <a:xfrm>
                <a:off x="1607719" y="2380414"/>
                <a:ext cx="2329798" cy="1599857"/>
                <a:chOff x="1071629" y="1845945"/>
                <a:chExt cx="1561966" cy="1365576"/>
              </a:xfrm>
            </p:grpSpPr>
            <p:sp>
              <p:nvSpPr>
                <p:cNvPr id="124" name="Rounded Rectangle 120">
                  <a:extLst>
                    <a:ext uri="{FF2B5EF4-FFF2-40B4-BE49-F238E27FC236}">
                      <a16:creationId xmlns:a16="http://schemas.microsoft.com/office/drawing/2014/main" id="{9FE9F829-4730-A058-8C9B-F8423EC09950}"/>
                    </a:ext>
                  </a:extLst>
                </p:cNvPr>
                <p:cNvSpPr/>
                <p:nvPr/>
              </p:nvSpPr>
              <p:spPr bwMode="auto">
                <a:xfrm>
                  <a:off x="1071629" y="1916516"/>
                  <a:ext cx="1561966" cy="1295005"/>
                </a:xfrm>
                <a:prstGeom prst="roundRect">
                  <a:avLst>
                    <a:gd name="adj" fmla="val 8404"/>
                  </a:avLst>
                </a:prstGeom>
                <a:solidFill>
                  <a:srgbClr val="0091DA">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25" name="Group 124">
                  <a:extLst>
                    <a:ext uri="{FF2B5EF4-FFF2-40B4-BE49-F238E27FC236}">
                      <a16:creationId xmlns:a16="http://schemas.microsoft.com/office/drawing/2014/main" id="{7C172E86-50CC-F85C-DCFC-A7C494A37A98}"/>
                    </a:ext>
                  </a:extLst>
                </p:cNvPr>
                <p:cNvGrpSpPr/>
                <p:nvPr/>
              </p:nvGrpSpPr>
              <p:grpSpPr>
                <a:xfrm>
                  <a:off x="1071629" y="1845945"/>
                  <a:ext cx="1561966" cy="1295005"/>
                  <a:chOff x="1071629" y="1845945"/>
                  <a:chExt cx="1561966" cy="1295005"/>
                </a:xfrm>
              </p:grpSpPr>
              <p:sp>
                <p:nvSpPr>
                  <p:cNvPr id="126" name="Rounded Rectangle 62">
                    <a:extLst>
                      <a:ext uri="{FF2B5EF4-FFF2-40B4-BE49-F238E27FC236}">
                        <a16:creationId xmlns:a16="http://schemas.microsoft.com/office/drawing/2014/main" id="{085BAAE4-A4D6-4978-752E-B8EA6599AACC}"/>
                      </a:ext>
                    </a:extLst>
                  </p:cNvPr>
                  <p:cNvSpPr/>
                  <p:nvPr/>
                </p:nvSpPr>
                <p:spPr bwMode="auto">
                  <a:xfrm>
                    <a:off x="1071629" y="1845945"/>
                    <a:ext cx="1561966" cy="1295005"/>
                  </a:xfrm>
                  <a:prstGeom prst="roundRect">
                    <a:avLst>
                      <a:gd name="adj" fmla="val 8404"/>
                    </a:avLst>
                  </a:prstGeom>
                  <a:solidFill>
                    <a:srgbClr val="0091DA"/>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DA814643-C88B-7E19-946B-60A5914B0384}"/>
                      </a:ext>
                    </a:extLst>
                  </p:cNvPr>
                  <p:cNvSpPr txBox="1"/>
                  <p:nvPr/>
                </p:nvSpPr>
                <p:spPr>
                  <a:xfrm>
                    <a:off x="1163069" y="2374965"/>
                    <a:ext cx="254878" cy="236436"/>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rPr>
                      <a:t>01</a:t>
                    </a:r>
                    <a:endParaRPr kumimoji="0" lang="en-US" sz="1800" b="0"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grpSp>
          </p:grpSp>
          <p:sp>
            <p:nvSpPr>
              <p:cNvPr id="158" name="TextBox 157">
                <a:extLst>
                  <a:ext uri="{FF2B5EF4-FFF2-40B4-BE49-F238E27FC236}">
                    <a16:creationId xmlns:a16="http://schemas.microsoft.com/office/drawing/2014/main" id="{26CCFCFF-E80F-6B13-E6F3-FFF2CCA494F0}"/>
                  </a:ext>
                </a:extLst>
              </p:cNvPr>
              <p:cNvSpPr txBox="1"/>
              <p:nvPr/>
            </p:nvSpPr>
            <p:spPr>
              <a:xfrm>
                <a:off x="1615246" y="2522044"/>
                <a:ext cx="2225591" cy="1200329"/>
              </a:xfrm>
              <a:prstGeom prst="rect">
                <a:avLst/>
              </a:prstGeom>
              <a:noFill/>
            </p:spPr>
            <p:txBody>
              <a:bodyPr wrap="square" rtlCol="0">
                <a:spAutoFit/>
              </a:bodyPr>
              <a:lstStyle/>
              <a:p>
                <a:pPr algn="ctr"/>
                <a:r>
                  <a:rPr lang="en-US" b="1">
                    <a:solidFill>
                      <a:prstClr val="white"/>
                    </a:solidFill>
                    <a:latin typeface="Arial" panose="020B0604020202020204" pitchFamily="34" charset="0"/>
                    <a:cs typeface="Arial" panose="020B0604020202020204" pitchFamily="34" charset="0"/>
                  </a:rPr>
                  <a:t>An event/disaster occurs</a:t>
                </a:r>
                <a:br>
                  <a:rPr lang="en-US" sz="2000" b="1">
                    <a:solidFill>
                      <a:prstClr val="white"/>
                    </a:solidFill>
                    <a:latin typeface="Arial" panose="020B0604020202020204" pitchFamily="34" charset="0"/>
                    <a:cs typeface="Arial" panose="020B0604020202020204" pitchFamily="34" charset="0"/>
                  </a:rPr>
                </a:br>
                <a:r>
                  <a:rPr lang="en-US" sz="1200" b="1" i="1">
                    <a:solidFill>
                      <a:prstClr val="white"/>
                    </a:solidFill>
                    <a:latin typeface="Arial" panose="020B0604020202020204" pitchFamily="34" charset="0"/>
                    <a:cs typeface="Arial" panose="020B0604020202020204" pitchFamily="34" charset="0"/>
                  </a:rPr>
                  <a:t>T</a:t>
                </a:r>
                <a:r>
                  <a:rPr lang="en-US" sz="1200" i="1">
                    <a:solidFill>
                      <a:prstClr val="white"/>
                    </a:solidFill>
                    <a:latin typeface="Arial" panose="020B0604020202020204" pitchFamily="34" charset="0"/>
                    <a:cs typeface="Arial" panose="020B0604020202020204" pitchFamily="34" charset="0"/>
                  </a:rPr>
                  <a:t>he PDQ is specific to an event. If there are 2 storms, there will be 2 PDQ’s.</a:t>
                </a:r>
                <a:endParaRPr lang="en-US" sz="1400">
                  <a:solidFill>
                    <a:prstClr val="white"/>
                  </a:solidFill>
                  <a:latin typeface="Arial" panose="020B0604020202020204" pitchFamily="34" charset="0"/>
                  <a:cs typeface="Arial" panose="020B0604020202020204" pitchFamily="34" charset="0"/>
                </a:endParaRPr>
              </a:p>
            </p:txBody>
          </p:sp>
        </p:grpSp>
      </p:grpSp>
      <p:grpSp>
        <p:nvGrpSpPr>
          <p:cNvPr id="4" name="Group 3">
            <a:extLst>
              <a:ext uri="{FF2B5EF4-FFF2-40B4-BE49-F238E27FC236}">
                <a16:creationId xmlns:a16="http://schemas.microsoft.com/office/drawing/2014/main" id="{F4F678E5-26D8-C52B-D054-6BBD42A1A99B}"/>
              </a:ext>
            </a:extLst>
          </p:cNvPr>
          <p:cNvGrpSpPr/>
          <p:nvPr/>
        </p:nvGrpSpPr>
        <p:grpSpPr>
          <a:xfrm>
            <a:off x="3226149" y="2263236"/>
            <a:ext cx="2331720" cy="3417723"/>
            <a:chOff x="3380469" y="2004544"/>
            <a:chExt cx="2331720" cy="3417723"/>
          </a:xfrm>
        </p:grpSpPr>
        <p:grpSp>
          <p:nvGrpSpPr>
            <p:cNvPr id="130" name="Group 129">
              <a:extLst>
                <a:ext uri="{FF2B5EF4-FFF2-40B4-BE49-F238E27FC236}">
                  <a16:creationId xmlns:a16="http://schemas.microsoft.com/office/drawing/2014/main" id="{BDEE748C-4A09-6871-73E6-FB8BAB34DB97}"/>
                </a:ext>
              </a:extLst>
            </p:cNvPr>
            <p:cNvGrpSpPr/>
            <p:nvPr/>
          </p:nvGrpSpPr>
          <p:grpSpPr>
            <a:xfrm>
              <a:off x="3380469" y="2004544"/>
              <a:ext cx="2331720" cy="1587453"/>
              <a:chOff x="2852804" y="1390650"/>
              <a:chExt cx="1702522" cy="1365576"/>
            </a:xfrm>
          </p:grpSpPr>
          <p:sp>
            <p:nvSpPr>
              <p:cNvPr id="131" name="Rounded Rectangle 121">
                <a:extLst>
                  <a:ext uri="{FF2B5EF4-FFF2-40B4-BE49-F238E27FC236}">
                    <a16:creationId xmlns:a16="http://schemas.microsoft.com/office/drawing/2014/main" id="{26CF5EC1-0C44-E80E-8990-81A87C1F3B76}"/>
                  </a:ext>
                </a:extLst>
              </p:cNvPr>
              <p:cNvSpPr/>
              <p:nvPr/>
            </p:nvSpPr>
            <p:spPr bwMode="auto">
              <a:xfrm>
                <a:off x="2852805" y="1461221"/>
                <a:ext cx="1701119" cy="1295005"/>
              </a:xfrm>
              <a:prstGeom prst="roundRect">
                <a:avLst>
                  <a:gd name="adj" fmla="val 8404"/>
                </a:avLst>
              </a:prstGeom>
              <a:solidFill>
                <a:srgbClr val="6D2077">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32" name="Group 125">
                <a:extLst>
                  <a:ext uri="{FF2B5EF4-FFF2-40B4-BE49-F238E27FC236}">
                    <a16:creationId xmlns:a16="http://schemas.microsoft.com/office/drawing/2014/main" id="{2FA18B4D-4EDF-A5FA-FA60-5A2BD227E38F}"/>
                  </a:ext>
                </a:extLst>
              </p:cNvPr>
              <p:cNvGrpSpPr/>
              <p:nvPr/>
            </p:nvGrpSpPr>
            <p:grpSpPr>
              <a:xfrm>
                <a:off x="2852804" y="1390650"/>
                <a:ext cx="1702522" cy="1295005"/>
                <a:chOff x="2852804" y="1390650"/>
                <a:chExt cx="1702522" cy="1295005"/>
              </a:xfrm>
            </p:grpSpPr>
            <p:sp>
              <p:nvSpPr>
                <p:cNvPr id="133" name="Rounded Rectangle 90">
                  <a:extLst>
                    <a:ext uri="{FF2B5EF4-FFF2-40B4-BE49-F238E27FC236}">
                      <a16:creationId xmlns:a16="http://schemas.microsoft.com/office/drawing/2014/main" id="{2E8AF383-4538-166F-04D6-5A4CF7FD3171}"/>
                    </a:ext>
                  </a:extLst>
                </p:cNvPr>
                <p:cNvSpPr/>
                <p:nvPr/>
              </p:nvSpPr>
              <p:spPr bwMode="auto">
                <a:xfrm>
                  <a:off x="2852804" y="1390650"/>
                  <a:ext cx="1702522" cy="1295005"/>
                </a:xfrm>
                <a:prstGeom prst="roundRect">
                  <a:avLst>
                    <a:gd name="adj" fmla="val 8404"/>
                  </a:avLst>
                </a:prstGeom>
                <a:solidFill>
                  <a:srgbClr val="6D2077"/>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93AD67D5-3C41-A343-6AF3-CC87247284D6}"/>
                    </a:ext>
                  </a:extLst>
                </p:cNvPr>
                <p:cNvSpPr txBox="1"/>
                <p:nvPr/>
              </p:nvSpPr>
              <p:spPr>
                <a:xfrm>
                  <a:off x="2978049" y="1919011"/>
                  <a:ext cx="187271" cy="238283"/>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6D2077"/>
                      </a:solidFill>
                      <a:effectLst/>
                      <a:uLnTx/>
                      <a:uFillTx/>
                      <a:latin typeface="Arial" panose="020B0604020202020204" pitchFamily="34" charset="0"/>
                      <a:cs typeface="Arial" panose="020B0604020202020204" pitchFamily="34" charset="0"/>
                    </a:rPr>
                    <a:t>02</a:t>
                  </a:r>
                  <a:endParaRPr kumimoji="0" lang="en-US" sz="1800" b="0" i="0" u="none" strike="noStrike" kern="0" cap="none" spc="0" normalizeH="0" baseline="0" noProof="0">
                    <a:ln>
                      <a:noFill/>
                    </a:ln>
                    <a:solidFill>
                      <a:srgbClr val="6D2077"/>
                    </a:solidFill>
                    <a:effectLst/>
                    <a:uLnTx/>
                    <a:uFillTx/>
                    <a:latin typeface="Arial" panose="020B0604020202020204" pitchFamily="34" charset="0"/>
                    <a:cs typeface="Arial" panose="020B0604020202020204" pitchFamily="34" charset="0"/>
                  </a:endParaRPr>
                </a:p>
              </p:txBody>
            </p:sp>
          </p:grpSp>
        </p:grpSp>
        <p:grpSp>
          <p:nvGrpSpPr>
            <p:cNvPr id="179" name="Group 178">
              <a:extLst>
                <a:ext uri="{FF2B5EF4-FFF2-40B4-BE49-F238E27FC236}">
                  <a16:creationId xmlns:a16="http://schemas.microsoft.com/office/drawing/2014/main" id="{F8F97420-6880-0D2D-B3CE-7E4BFEE86E4F}"/>
                </a:ext>
              </a:extLst>
            </p:cNvPr>
            <p:cNvGrpSpPr/>
            <p:nvPr/>
          </p:nvGrpSpPr>
          <p:grpSpPr>
            <a:xfrm>
              <a:off x="4142206" y="3593076"/>
              <a:ext cx="650476" cy="1829191"/>
              <a:chOff x="4828021" y="3533384"/>
              <a:chExt cx="650476" cy="1829191"/>
            </a:xfrm>
          </p:grpSpPr>
          <p:sp>
            <p:nvSpPr>
              <p:cNvPr id="155" name="Oval 154">
                <a:extLst>
                  <a:ext uri="{FF2B5EF4-FFF2-40B4-BE49-F238E27FC236}">
                    <a16:creationId xmlns:a16="http://schemas.microsoft.com/office/drawing/2014/main" id="{F808331A-4549-F38A-90E7-C39E7C7AE088}"/>
                  </a:ext>
                </a:extLst>
              </p:cNvPr>
              <p:cNvSpPr/>
              <p:nvPr/>
            </p:nvSpPr>
            <p:spPr>
              <a:xfrm>
                <a:off x="4828021" y="4712105"/>
                <a:ext cx="650476" cy="650470"/>
              </a:xfrm>
              <a:prstGeom prst="ellipse">
                <a:avLst/>
              </a:prstGeom>
              <a:solidFill>
                <a:srgbClr val="6D2077"/>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56" name="Freeform 38">
                <a:extLst>
                  <a:ext uri="{FF2B5EF4-FFF2-40B4-BE49-F238E27FC236}">
                    <a16:creationId xmlns:a16="http://schemas.microsoft.com/office/drawing/2014/main" id="{608EBC4A-1681-264F-0EAE-F21DBB217B7A}"/>
                  </a:ext>
                </a:extLst>
              </p:cNvPr>
              <p:cNvSpPr>
                <a:spLocks noEditPoints="1"/>
              </p:cNvSpPr>
              <p:nvPr/>
            </p:nvSpPr>
            <p:spPr bwMode="auto">
              <a:xfrm rot="16200000">
                <a:off x="4945217"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49049BC7-0ADF-5AF5-F597-A6C7DDF79DC3}"/>
                  </a:ext>
                </a:extLst>
              </p:cNvPr>
              <p:cNvSpPr/>
              <p:nvPr/>
            </p:nvSpPr>
            <p:spPr bwMode="auto">
              <a:xfrm>
                <a:off x="5119622" y="3533384"/>
                <a:ext cx="76200" cy="1186345"/>
              </a:xfrm>
              <a:prstGeom prst="rect">
                <a:avLst/>
              </a:prstGeom>
              <a:solidFill>
                <a:srgbClr val="6D2077"/>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59" name="TextBox 158">
              <a:extLst>
                <a:ext uri="{FF2B5EF4-FFF2-40B4-BE49-F238E27FC236}">
                  <a16:creationId xmlns:a16="http://schemas.microsoft.com/office/drawing/2014/main" id="{567A2D11-78C2-C64B-89DE-48451913985A}"/>
                </a:ext>
              </a:extLst>
            </p:cNvPr>
            <p:cNvSpPr txBox="1"/>
            <p:nvPr/>
          </p:nvSpPr>
          <p:spPr>
            <a:xfrm>
              <a:off x="3636821" y="2295587"/>
              <a:ext cx="1819017" cy="923330"/>
            </a:xfrm>
            <a:prstGeom prst="rect">
              <a:avLst/>
            </a:prstGeom>
            <a:noFill/>
          </p:spPr>
          <p:txBody>
            <a:bodyPr wrap="square" rtlCol="0">
              <a:spAutoFit/>
            </a:bodyPr>
            <a:lstStyle/>
            <a:p>
              <a:pPr algn="ctr"/>
              <a:r>
                <a:rPr lang="en-US" b="1">
                  <a:solidFill>
                    <a:prstClr val="white"/>
                  </a:solidFill>
                  <a:latin typeface="Arial" panose="020B0604020202020204" pitchFamily="34" charset="0"/>
                  <a:cs typeface="Arial" panose="020B0604020202020204" pitchFamily="34" charset="0"/>
                </a:rPr>
                <a:t>PDQ Goes Live in Smart Grants</a:t>
              </a:r>
              <a:endParaRPr lang="en-US" sz="1050">
                <a:solidFill>
                  <a:prstClr val="white"/>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AA3EED5D-380D-96C4-109F-5D8544B71727}"/>
              </a:ext>
            </a:extLst>
          </p:cNvPr>
          <p:cNvGrpSpPr/>
          <p:nvPr/>
        </p:nvGrpSpPr>
        <p:grpSpPr>
          <a:xfrm>
            <a:off x="6072827" y="2705412"/>
            <a:ext cx="2331721" cy="2962775"/>
            <a:chOff x="6621310" y="2353174"/>
            <a:chExt cx="2331721" cy="2962775"/>
          </a:xfrm>
        </p:grpSpPr>
        <p:grpSp>
          <p:nvGrpSpPr>
            <p:cNvPr id="137" name="Group 130">
              <a:extLst>
                <a:ext uri="{FF2B5EF4-FFF2-40B4-BE49-F238E27FC236}">
                  <a16:creationId xmlns:a16="http://schemas.microsoft.com/office/drawing/2014/main" id="{3BE555E1-065E-0C2E-4EB8-6F342D699226}"/>
                </a:ext>
              </a:extLst>
            </p:cNvPr>
            <p:cNvGrpSpPr/>
            <p:nvPr/>
          </p:nvGrpSpPr>
          <p:grpSpPr>
            <a:xfrm>
              <a:off x="6621310" y="2353174"/>
              <a:ext cx="2331721" cy="1595834"/>
              <a:chOff x="4649281" y="1845945"/>
              <a:chExt cx="1702522" cy="1365576"/>
            </a:xfrm>
          </p:grpSpPr>
          <p:sp>
            <p:nvSpPr>
              <p:cNvPr id="138" name="Rounded Rectangle 122">
                <a:extLst>
                  <a:ext uri="{FF2B5EF4-FFF2-40B4-BE49-F238E27FC236}">
                    <a16:creationId xmlns:a16="http://schemas.microsoft.com/office/drawing/2014/main" id="{3338A5FC-0BDE-B9BC-E8A3-107E57A82342}"/>
                  </a:ext>
                </a:extLst>
              </p:cNvPr>
              <p:cNvSpPr/>
              <p:nvPr/>
            </p:nvSpPr>
            <p:spPr bwMode="auto">
              <a:xfrm>
                <a:off x="4649281" y="1916516"/>
                <a:ext cx="1702516" cy="1295005"/>
              </a:xfrm>
              <a:prstGeom prst="roundRect">
                <a:avLst>
                  <a:gd name="adj" fmla="val 8404"/>
                </a:avLst>
              </a:prstGeom>
              <a:solidFill>
                <a:srgbClr val="005EB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39" name="Group 126">
                <a:extLst>
                  <a:ext uri="{FF2B5EF4-FFF2-40B4-BE49-F238E27FC236}">
                    <a16:creationId xmlns:a16="http://schemas.microsoft.com/office/drawing/2014/main" id="{CDCDED5C-74BD-D4A9-28D8-7D33B9F5E7E6}"/>
                  </a:ext>
                </a:extLst>
              </p:cNvPr>
              <p:cNvGrpSpPr/>
              <p:nvPr/>
            </p:nvGrpSpPr>
            <p:grpSpPr>
              <a:xfrm>
                <a:off x="4649282" y="1845945"/>
                <a:ext cx="1702521" cy="1295005"/>
                <a:chOff x="4649282" y="1845945"/>
                <a:chExt cx="1702521" cy="1295005"/>
              </a:xfrm>
            </p:grpSpPr>
            <p:sp>
              <p:nvSpPr>
                <p:cNvPr id="140" name="Rounded Rectangle 95">
                  <a:extLst>
                    <a:ext uri="{FF2B5EF4-FFF2-40B4-BE49-F238E27FC236}">
                      <a16:creationId xmlns:a16="http://schemas.microsoft.com/office/drawing/2014/main" id="{88D10463-A68D-8042-457E-013A2EC2D4AF}"/>
                    </a:ext>
                  </a:extLst>
                </p:cNvPr>
                <p:cNvSpPr/>
                <p:nvPr/>
              </p:nvSpPr>
              <p:spPr bwMode="auto">
                <a:xfrm>
                  <a:off x="4649282" y="1845945"/>
                  <a:ext cx="1702521" cy="1295005"/>
                </a:xfrm>
                <a:prstGeom prst="roundRect">
                  <a:avLst>
                    <a:gd name="adj" fmla="val 8404"/>
                  </a:avLst>
                </a:prstGeom>
                <a:solidFill>
                  <a:srgbClr val="005EB8"/>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BD98103D-8DBA-B605-669F-D6F993139B5A}"/>
                    </a:ext>
                  </a:extLst>
                </p:cNvPr>
                <p:cNvSpPr txBox="1"/>
                <p:nvPr/>
              </p:nvSpPr>
              <p:spPr>
                <a:xfrm>
                  <a:off x="4774525" y="2374932"/>
                  <a:ext cx="187271" cy="237032"/>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005EB8"/>
                      </a:solidFill>
                      <a:effectLst/>
                      <a:uLnTx/>
                      <a:uFillTx/>
                      <a:latin typeface="Arial" panose="020B0604020202020204" pitchFamily="34" charset="0"/>
                      <a:cs typeface="Arial" panose="020B0604020202020204" pitchFamily="34" charset="0"/>
                    </a:rPr>
                    <a:t>03</a:t>
                  </a:r>
                  <a:endParaRPr kumimoji="0" lang="en-US" sz="1800" b="0" i="0" u="none" strike="noStrike" kern="0" cap="none" spc="0" normalizeH="0" baseline="0" noProof="0">
                    <a:ln>
                      <a:noFill/>
                    </a:ln>
                    <a:solidFill>
                      <a:srgbClr val="005EB8"/>
                    </a:solidFill>
                    <a:effectLst/>
                    <a:uLnTx/>
                    <a:uFillTx/>
                    <a:latin typeface="Arial" panose="020B0604020202020204" pitchFamily="34" charset="0"/>
                    <a:cs typeface="Arial" panose="020B0604020202020204" pitchFamily="34" charset="0"/>
                  </a:endParaRPr>
                </a:p>
              </p:txBody>
            </p:sp>
          </p:grpSp>
        </p:grpSp>
        <p:grpSp>
          <p:nvGrpSpPr>
            <p:cNvPr id="180" name="Group 179">
              <a:extLst>
                <a:ext uri="{FF2B5EF4-FFF2-40B4-BE49-F238E27FC236}">
                  <a16:creationId xmlns:a16="http://schemas.microsoft.com/office/drawing/2014/main" id="{A47AEBED-D9FA-BF33-A565-E3C861F7AA67}"/>
                </a:ext>
              </a:extLst>
            </p:cNvPr>
            <p:cNvGrpSpPr/>
            <p:nvPr/>
          </p:nvGrpSpPr>
          <p:grpSpPr>
            <a:xfrm>
              <a:off x="7399320" y="3951578"/>
              <a:ext cx="650476" cy="1364371"/>
              <a:chOff x="6643681" y="3998204"/>
              <a:chExt cx="650476" cy="1364371"/>
            </a:xfrm>
          </p:grpSpPr>
          <p:sp>
            <p:nvSpPr>
              <p:cNvPr id="160" name="Oval 159">
                <a:extLst>
                  <a:ext uri="{FF2B5EF4-FFF2-40B4-BE49-F238E27FC236}">
                    <a16:creationId xmlns:a16="http://schemas.microsoft.com/office/drawing/2014/main" id="{7FBA7E7C-F5B8-D6B7-19C0-23118250DD2A}"/>
                  </a:ext>
                </a:extLst>
              </p:cNvPr>
              <p:cNvSpPr/>
              <p:nvPr/>
            </p:nvSpPr>
            <p:spPr>
              <a:xfrm>
                <a:off x="6643681" y="4712105"/>
                <a:ext cx="650476" cy="650470"/>
              </a:xfrm>
              <a:prstGeom prst="ellipse">
                <a:avLst/>
              </a:prstGeom>
              <a:solidFill>
                <a:srgbClr val="005EB8"/>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61" name="Freeform 38">
                <a:extLst>
                  <a:ext uri="{FF2B5EF4-FFF2-40B4-BE49-F238E27FC236}">
                    <a16:creationId xmlns:a16="http://schemas.microsoft.com/office/drawing/2014/main" id="{0B3A020C-CE60-6C90-71C0-4AF8229B1482}"/>
                  </a:ext>
                </a:extLst>
              </p:cNvPr>
              <p:cNvSpPr>
                <a:spLocks noEditPoints="1"/>
              </p:cNvSpPr>
              <p:nvPr/>
            </p:nvSpPr>
            <p:spPr bwMode="auto">
              <a:xfrm rot="16200000">
                <a:off x="6760877"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id="{8397D36E-5A7A-CB98-3021-FC6F6A3650DE}"/>
                  </a:ext>
                </a:extLst>
              </p:cNvPr>
              <p:cNvSpPr/>
              <p:nvPr/>
            </p:nvSpPr>
            <p:spPr bwMode="auto">
              <a:xfrm>
                <a:off x="6935282" y="3998204"/>
                <a:ext cx="76200" cy="721525"/>
              </a:xfrm>
              <a:prstGeom prst="rect">
                <a:avLst/>
              </a:prstGeom>
              <a:solidFill>
                <a:srgbClr val="005EB8"/>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63" name="TextBox 162">
              <a:extLst>
                <a:ext uri="{FF2B5EF4-FFF2-40B4-BE49-F238E27FC236}">
                  <a16:creationId xmlns:a16="http://schemas.microsoft.com/office/drawing/2014/main" id="{D9CA6B79-008F-D5FE-8DAF-A42CB5D1AA0E}"/>
                </a:ext>
              </a:extLst>
            </p:cNvPr>
            <p:cNvSpPr txBox="1"/>
            <p:nvPr/>
          </p:nvSpPr>
          <p:spPr>
            <a:xfrm>
              <a:off x="6864025" y="2648191"/>
              <a:ext cx="1846293" cy="1200329"/>
            </a:xfrm>
            <a:prstGeom prst="rect">
              <a:avLst/>
            </a:prstGeom>
            <a:noFill/>
          </p:spPr>
          <p:txBody>
            <a:bodyPr wrap="square" rtlCol="0">
              <a:spAutoFit/>
            </a:bodyPr>
            <a:lstStyle/>
            <a:p>
              <a:pPr algn="ctr"/>
              <a:r>
                <a:rPr lang="en-US" b="1">
                  <a:solidFill>
                    <a:prstClr val="white"/>
                  </a:solidFill>
                  <a:latin typeface="Arial" panose="020B0604020202020204" pitchFamily="34" charset="0"/>
                  <a:cs typeface="Arial" panose="020B0604020202020204" pitchFamily="34" charset="0"/>
                </a:rPr>
                <a:t>Applicant completes PDQ in Smart Grants</a:t>
              </a:r>
              <a:endParaRPr lang="en-US" sz="1000">
                <a:solidFill>
                  <a:prstClr val="white"/>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09315C5-0577-DA38-1B59-85C320B5CE64}"/>
              </a:ext>
            </a:extLst>
          </p:cNvPr>
          <p:cNvGrpSpPr/>
          <p:nvPr/>
        </p:nvGrpSpPr>
        <p:grpSpPr>
          <a:xfrm>
            <a:off x="9265611" y="2372822"/>
            <a:ext cx="2331720" cy="3328971"/>
            <a:chOff x="9345504" y="2124628"/>
            <a:chExt cx="2331720" cy="3328971"/>
          </a:xfrm>
        </p:grpSpPr>
        <p:grpSp>
          <p:nvGrpSpPr>
            <p:cNvPr id="176" name="Group 175">
              <a:extLst>
                <a:ext uri="{FF2B5EF4-FFF2-40B4-BE49-F238E27FC236}">
                  <a16:creationId xmlns:a16="http://schemas.microsoft.com/office/drawing/2014/main" id="{FA78D7AB-E712-3DFF-3732-CC2935111987}"/>
                </a:ext>
              </a:extLst>
            </p:cNvPr>
            <p:cNvGrpSpPr/>
            <p:nvPr/>
          </p:nvGrpSpPr>
          <p:grpSpPr>
            <a:xfrm>
              <a:off x="10213974" y="3624408"/>
              <a:ext cx="650476" cy="1829191"/>
              <a:chOff x="8485621" y="3533384"/>
              <a:chExt cx="650476" cy="1829191"/>
            </a:xfrm>
          </p:grpSpPr>
          <p:sp>
            <p:nvSpPr>
              <p:cNvPr id="164" name="Oval 163">
                <a:extLst>
                  <a:ext uri="{FF2B5EF4-FFF2-40B4-BE49-F238E27FC236}">
                    <a16:creationId xmlns:a16="http://schemas.microsoft.com/office/drawing/2014/main" id="{1DB9C4A8-1064-CF53-0939-914CB5139A9F}"/>
                  </a:ext>
                </a:extLst>
              </p:cNvPr>
              <p:cNvSpPr/>
              <p:nvPr/>
            </p:nvSpPr>
            <p:spPr>
              <a:xfrm>
                <a:off x="8485621" y="4712105"/>
                <a:ext cx="650476" cy="650470"/>
              </a:xfrm>
              <a:prstGeom prst="ellipse">
                <a:avLst/>
              </a:prstGeom>
              <a:solidFill>
                <a:srgbClr val="00A3A1"/>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65" name="Freeform 38">
                <a:extLst>
                  <a:ext uri="{FF2B5EF4-FFF2-40B4-BE49-F238E27FC236}">
                    <a16:creationId xmlns:a16="http://schemas.microsoft.com/office/drawing/2014/main" id="{CBB8EC6C-7A8F-76B3-D7AB-8A03378DD311}"/>
                  </a:ext>
                </a:extLst>
              </p:cNvPr>
              <p:cNvSpPr>
                <a:spLocks noEditPoints="1"/>
              </p:cNvSpPr>
              <p:nvPr/>
            </p:nvSpPr>
            <p:spPr bwMode="auto">
              <a:xfrm rot="16200000">
                <a:off x="8602817"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66" name="Rectangle 165">
                <a:extLst>
                  <a:ext uri="{FF2B5EF4-FFF2-40B4-BE49-F238E27FC236}">
                    <a16:creationId xmlns:a16="http://schemas.microsoft.com/office/drawing/2014/main" id="{C0BEA025-52AF-2F0E-AB76-7758D7E98099}"/>
                  </a:ext>
                </a:extLst>
              </p:cNvPr>
              <p:cNvSpPr/>
              <p:nvPr/>
            </p:nvSpPr>
            <p:spPr bwMode="auto">
              <a:xfrm>
                <a:off x="8777222" y="3533384"/>
                <a:ext cx="76200" cy="1186345"/>
              </a:xfrm>
              <a:prstGeom prst="rect">
                <a:avLst/>
              </a:prstGeom>
              <a:solidFill>
                <a:srgbClr val="00A3A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FF3F2519-418D-38E0-27EE-2D8C91713A53}"/>
                </a:ext>
              </a:extLst>
            </p:cNvPr>
            <p:cNvGrpSpPr/>
            <p:nvPr/>
          </p:nvGrpSpPr>
          <p:grpSpPr>
            <a:xfrm>
              <a:off x="9345504" y="2124628"/>
              <a:ext cx="2331720" cy="1501104"/>
              <a:chOff x="9509670" y="2023534"/>
              <a:chExt cx="2331720" cy="1501104"/>
            </a:xfrm>
          </p:grpSpPr>
          <p:grpSp>
            <p:nvGrpSpPr>
              <p:cNvPr id="144" name="Group 131">
                <a:extLst>
                  <a:ext uri="{FF2B5EF4-FFF2-40B4-BE49-F238E27FC236}">
                    <a16:creationId xmlns:a16="http://schemas.microsoft.com/office/drawing/2014/main" id="{C51EEBEB-E02E-7946-1D97-516081AF6A9E}"/>
                  </a:ext>
                </a:extLst>
              </p:cNvPr>
              <p:cNvGrpSpPr/>
              <p:nvPr/>
            </p:nvGrpSpPr>
            <p:grpSpPr>
              <a:xfrm>
                <a:off x="9509670" y="2023534"/>
                <a:ext cx="2331720" cy="1501104"/>
                <a:chOff x="6510405" y="1390650"/>
                <a:chExt cx="1561966" cy="1350462"/>
              </a:xfrm>
            </p:grpSpPr>
            <p:sp>
              <p:nvSpPr>
                <p:cNvPr id="145" name="Rounded Rectangle 123">
                  <a:extLst>
                    <a:ext uri="{FF2B5EF4-FFF2-40B4-BE49-F238E27FC236}">
                      <a16:creationId xmlns:a16="http://schemas.microsoft.com/office/drawing/2014/main" id="{C1DDDB2B-B0EE-FC62-EE3A-5BC59A8BAE6D}"/>
                    </a:ext>
                  </a:extLst>
                </p:cNvPr>
                <p:cNvSpPr/>
                <p:nvPr/>
              </p:nvSpPr>
              <p:spPr bwMode="auto">
                <a:xfrm>
                  <a:off x="6510405" y="1446107"/>
                  <a:ext cx="1561965" cy="1295005"/>
                </a:xfrm>
                <a:prstGeom prst="roundRect">
                  <a:avLst>
                    <a:gd name="adj" fmla="val 8404"/>
                  </a:avLst>
                </a:prstGeom>
                <a:solidFill>
                  <a:srgbClr val="00A3A1">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46" name="Group 127">
                  <a:extLst>
                    <a:ext uri="{FF2B5EF4-FFF2-40B4-BE49-F238E27FC236}">
                      <a16:creationId xmlns:a16="http://schemas.microsoft.com/office/drawing/2014/main" id="{F359D93D-4281-185D-B812-BEB3336E6D32}"/>
                    </a:ext>
                  </a:extLst>
                </p:cNvPr>
                <p:cNvGrpSpPr/>
                <p:nvPr/>
              </p:nvGrpSpPr>
              <p:grpSpPr>
                <a:xfrm>
                  <a:off x="6510405" y="1390650"/>
                  <a:ext cx="1561966" cy="1295005"/>
                  <a:chOff x="6510405" y="1390650"/>
                  <a:chExt cx="1561966" cy="1295005"/>
                </a:xfrm>
              </p:grpSpPr>
              <p:sp>
                <p:nvSpPr>
                  <p:cNvPr id="147" name="Rounded Rectangle 104">
                    <a:extLst>
                      <a:ext uri="{FF2B5EF4-FFF2-40B4-BE49-F238E27FC236}">
                        <a16:creationId xmlns:a16="http://schemas.microsoft.com/office/drawing/2014/main" id="{D26CCA91-502B-F1DA-88F0-BDE733B896F3}"/>
                      </a:ext>
                    </a:extLst>
                  </p:cNvPr>
                  <p:cNvSpPr/>
                  <p:nvPr/>
                </p:nvSpPr>
                <p:spPr bwMode="auto">
                  <a:xfrm>
                    <a:off x="6510405" y="1390650"/>
                    <a:ext cx="1561966" cy="1295005"/>
                  </a:xfrm>
                  <a:prstGeom prst="roundRect">
                    <a:avLst>
                      <a:gd name="adj" fmla="val 8404"/>
                    </a:avLst>
                  </a:prstGeom>
                  <a:solidFill>
                    <a:srgbClr val="00A3A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F18F541A-F1A5-10FC-4E08-CE0862E3372F}"/>
                      </a:ext>
                    </a:extLst>
                  </p:cNvPr>
                  <p:cNvSpPr txBox="1"/>
                  <p:nvPr/>
                </p:nvSpPr>
                <p:spPr>
                  <a:xfrm>
                    <a:off x="6643380" y="1913552"/>
                    <a:ext cx="171810" cy="249201"/>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00A3A1"/>
                        </a:solidFill>
                        <a:effectLst/>
                        <a:uLnTx/>
                        <a:uFillTx/>
                        <a:latin typeface="Arial" panose="020B0604020202020204" pitchFamily="34" charset="0"/>
                        <a:cs typeface="Arial" panose="020B0604020202020204" pitchFamily="34" charset="0"/>
                      </a:rPr>
                      <a:t>04</a:t>
                    </a:r>
                    <a:endParaRPr kumimoji="0" lang="en-US" sz="1800" b="0" i="0" u="none" strike="noStrike" kern="0" cap="none" spc="0" normalizeH="0" baseline="0" noProof="0">
                      <a:ln>
                        <a:noFill/>
                      </a:ln>
                      <a:solidFill>
                        <a:srgbClr val="00A3A1"/>
                      </a:solidFill>
                      <a:effectLst/>
                      <a:uLnTx/>
                      <a:uFillTx/>
                      <a:latin typeface="Arial" panose="020B0604020202020204" pitchFamily="34" charset="0"/>
                      <a:cs typeface="Arial" panose="020B0604020202020204" pitchFamily="34" charset="0"/>
                    </a:endParaRPr>
                  </a:p>
                </p:txBody>
              </p:sp>
            </p:grpSp>
          </p:grpSp>
          <p:sp>
            <p:nvSpPr>
              <p:cNvPr id="167" name="TextBox 166">
                <a:extLst>
                  <a:ext uri="{FF2B5EF4-FFF2-40B4-BE49-F238E27FC236}">
                    <a16:creationId xmlns:a16="http://schemas.microsoft.com/office/drawing/2014/main" id="{5BD9CA38-D2F7-6ECF-BC83-9BE5467B12D8}"/>
                  </a:ext>
                </a:extLst>
              </p:cNvPr>
              <p:cNvSpPr txBox="1"/>
              <p:nvPr/>
            </p:nvSpPr>
            <p:spPr>
              <a:xfrm>
                <a:off x="9547737" y="2204743"/>
                <a:ext cx="2255585" cy="1200329"/>
              </a:xfrm>
              <a:prstGeom prst="rect">
                <a:avLst/>
              </a:prstGeom>
              <a:noFill/>
            </p:spPr>
            <p:txBody>
              <a:bodyPr wrap="square" rtlCol="0">
                <a:spAutoFit/>
              </a:bodyPr>
              <a:lstStyle/>
              <a:p>
                <a:pPr algn="ctr"/>
                <a:r>
                  <a:rPr lang="en-US" b="1">
                    <a:solidFill>
                      <a:prstClr val="white"/>
                    </a:solidFill>
                    <a:latin typeface="Arial" panose="020B0604020202020204" pitchFamily="34" charset="0"/>
                    <a:cs typeface="Arial" panose="020B0604020202020204" pitchFamily="34" charset="0"/>
                  </a:rPr>
                  <a:t>Receive PDQ score and overall F-ROC score for the event</a:t>
                </a:r>
                <a:endParaRPr lang="en-US" sz="1400">
                  <a:solidFill>
                    <a:prstClr val="white"/>
                  </a:solidFill>
                  <a:latin typeface="Arial" panose="020B0604020202020204" pitchFamily="34" charset="0"/>
                  <a:cs typeface="Arial" panose="020B0604020202020204" pitchFamily="34" charset="0"/>
                </a:endParaRPr>
              </a:p>
            </p:txBody>
          </p:sp>
        </p:grpSp>
      </p:grpSp>
      <p:cxnSp>
        <p:nvCxnSpPr>
          <p:cNvPr id="169" name="Straight Connector 168">
            <a:extLst>
              <a:ext uri="{FF2B5EF4-FFF2-40B4-BE49-F238E27FC236}">
                <a16:creationId xmlns:a16="http://schemas.microsoft.com/office/drawing/2014/main" id="{0B5B5A7B-90F8-5270-0B2E-58C21D539E25}"/>
              </a:ext>
            </a:extLst>
          </p:cNvPr>
          <p:cNvCxnSpPr>
            <a:cxnSpLocks/>
          </p:cNvCxnSpPr>
          <p:nvPr/>
        </p:nvCxnSpPr>
        <p:spPr>
          <a:xfrm>
            <a:off x="8718571" y="2530549"/>
            <a:ext cx="0" cy="2797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4E429F82-38C3-EE16-1121-3E93F19A21E2}"/>
              </a:ext>
            </a:extLst>
          </p:cNvPr>
          <p:cNvSpPr txBox="1"/>
          <p:nvPr/>
        </p:nvSpPr>
        <p:spPr>
          <a:xfrm>
            <a:off x="8164573" y="1631202"/>
            <a:ext cx="1145082" cy="584775"/>
          </a:xfrm>
          <a:prstGeom prst="rect">
            <a:avLst/>
          </a:prstGeom>
          <a:noFill/>
        </p:spPr>
        <p:txBody>
          <a:bodyPr wrap="square" rtlCol="0">
            <a:spAutoFit/>
          </a:bodyPr>
          <a:lstStyle/>
          <a:p>
            <a:pPr algn="ctr"/>
            <a:r>
              <a:rPr lang="en-US" sz="1600" b="1">
                <a:solidFill>
                  <a:srgbClr val="002060"/>
                </a:solidFill>
                <a:latin typeface="Arial" panose="020B0604020202020204" pitchFamily="34" charset="0"/>
                <a:cs typeface="Arial" panose="020B0604020202020204" pitchFamily="34" charset="0"/>
              </a:rPr>
              <a:t>FDEM review</a:t>
            </a:r>
            <a:endParaRPr lang="en-US" sz="1200">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7223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C825F27-69C0-79FC-AF21-619F15DB6992}"/>
              </a:ext>
            </a:extLst>
          </p:cNvPr>
          <p:cNvSpPr>
            <a:spLocks noGrp="1"/>
          </p:cNvSpPr>
          <p:nvPr>
            <p:ph type="subTitle" idx="1"/>
          </p:nvPr>
        </p:nvSpPr>
        <p:spPr>
          <a:xfrm>
            <a:off x="1245650" y="1909051"/>
            <a:ext cx="9863337" cy="3039898"/>
          </a:xfrm>
        </p:spPr>
        <p:txBody>
          <a:bodyPr>
            <a:normAutofit/>
          </a:bodyPr>
          <a:lstStyle/>
          <a:p>
            <a:r>
              <a:rPr lang="en-US" sz="1800">
                <a:solidFill>
                  <a:srgbClr val="002060"/>
                </a:solidFill>
              </a:rPr>
              <a:t>The purpose of this slide deck is to help you facilitate any conversations you may be having with others in your organization. It walks through the F-ROC journey, beginning after opt-in all the way through abatement and the Post Disaster Questionnaire.</a:t>
            </a:r>
          </a:p>
          <a:p>
            <a:r>
              <a:rPr lang="en-US" sz="1800">
                <a:solidFill>
                  <a:srgbClr val="002060"/>
                </a:solidFill>
              </a:rPr>
              <a:t>  </a:t>
            </a:r>
          </a:p>
          <a:p>
            <a:r>
              <a:rPr lang="en-US" sz="1800">
                <a:solidFill>
                  <a:srgbClr val="002060"/>
                </a:solidFill>
              </a:rPr>
              <a:t>This document was created September 2024. As the program evolves, we will update this document if anything changes.</a:t>
            </a:r>
          </a:p>
          <a:p>
            <a:endParaRPr lang="en-US" sz="1800">
              <a:solidFill>
                <a:srgbClr val="002060"/>
              </a:solidFill>
            </a:endParaRPr>
          </a:p>
          <a:p>
            <a:r>
              <a:rPr lang="en-US" sz="1800">
                <a:solidFill>
                  <a:srgbClr val="002060"/>
                </a:solidFill>
              </a:rPr>
              <a:t>If anything changes, we will distribute updated versions via the F-ROC communications and the F-ROC website.</a:t>
            </a:r>
          </a:p>
        </p:txBody>
      </p:sp>
      <p:sp>
        <p:nvSpPr>
          <p:cNvPr id="5" name="TextBox 4">
            <a:extLst>
              <a:ext uri="{FF2B5EF4-FFF2-40B4-BE49-F238E27FC236}">
                <a16:creationId xmlns:a16="http://schemas.microsoft.com/office/drawing/2014/main" id="{67E5CD7B-FA06-1246-B6FD-3F967DBBD1B7}"/>
              </a:ext>
            </a:extLst>
          </p:cNvPr>
          <p:cNvSpPr txBox="1"/>
          <p:nvPr/>
        </p:nvSpPr>
        <p:spPr>
          <a:xfrm>
            <a:off x="1123657" y="262011"/>
            <a:ext cx="9302261" cy="523220"/>
          </a:xfrm>
          <a:prstGeom prst="rect">
            <a:avLst/>
          </a:prstGeom>
          <a:noFill/>
        </p:spPr>
        <p:txBody>
          <a:bodyPr wrap="square" rtlCol="0">
            <a:spAutoFit/>
          </a:bodyPr>
          <a:lstStyle/>
          <a:p>
            <a:r>
              <a:rPr lang="en-US" sz="2800">
                <a:solidFill>
                  <a:srgbClr val="002060"/>
                </a:solidFill>
                <a:latin typeface="Arial Black" panose="020B0A04020102020204" pitchFamily="34" charset="0"/>
                <a:cs typeface="Arial" panose="020B0604020202020204" pitchFamily="34" charset="0"/>
              </a:rPr>
              <a:t>Purpose of this document</a:t>
            </a:r>
          </a:p>
        </p:txBody>
      </p:sp>
    </p:spTree>
    <p:extLst>
      <p:ext uri="{BB962C8B-B14F-4D97-AF65-F5344CB8AC3E}">
        <p14:creationId xmlns:p14="http://schemas.microsoft.com/office/powerpoint/2010/main" val="2302870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8C5DCC-D270-33AC-AD21-70C03D61529D}"/>
              </a:ext>
            </a:extLst>
          </p:cNvPr>
          <p:cNvSpPr/>
          <p:nvPr/>
        </p:nvSpPr>
        <p:spPr>
          <a:xfrm>
            <a:off x="1018653" y="2249456"/>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Access the Post Disaster Questionnaire (PDQ) Form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on the F-ROC Website</a:t>
            </a:r>
          </a:p>
          <a:p>
            <a:pPr algn="ctr"/>
            <a:endParaRPr lang="en-US" sz="1200" i="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973FBFD-64DF-C504-5C08-8BFBFD547756}"/>
              </a:ext>
            </a:extLst>
          </p:cNvPr>
          <p:cNvSpPr/>
          <p:nvPr/>
        </p:nvSpPr>
        <p:spPr>
          <a:xfrm>
            <a:off x="4472145" y="2249456"/>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Review the Smart Grants – PDQ Guide</a:t>
            </a:r>
          </a:p>
          <a:p>
            <a:pPr algn="ctr"/>
            <a:endParaRPr lang="en-US">
              <a:latin typeface="Arial" panose="020B0604020202020204" pitchFamily="34" charset="0"/>
              <a:cs typeface="Arial" panose="020B0604020202020204" pitchFamily="34" charset="0"/>
            </a:endParaRPr>
          </a:p>
          <a:p>
            <a:pPr algn="ctr"/>
            <a:r>
              <a:rPr lang="en-US" sz="1200" i="1">
                <a:latin typeface="Arial" panose="020B0604020202020204" pitchFamily="34" charset="0"/>
                <a:cs typeface="Arial" panose="020B0604020202020204" pitchFamily="34" charset="0"/>
              </a:rPr>
              <a:t>We have outlined the process to complete the PDQ in Smart Grants.</a:t>
            </a:r>
          </a:p>
        </p:txBody>
      </p:sp>
      <p:sp>
        <p:nvSpPr>
          <p:cNvPr id="7" name="Rectangle 6">
            <a:extLst>
              <a:ext uri="{FF2B5EF4-FFF2-40B4-BE49-F238E27FC236}">
                <a16:creationId xmlns:a16="http://schemas.microsoft.com/office/drawing/2014/main" id="{F79CF7C2-EC8C-CA12-604A-CFEAF735663D}"/>
              </a:ext>
            </a:extLst>
          </p:cNvPr>
          <p:cNvSpPr/>
          <p:nvPr/>
        </p:nvSpPr>
        <p:spPr>
          <a:xfrm>
            <a:off x="4470196" y="4372137"/>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rial"/>
                <a:cs typeface="Arial"/>
              </a:rPr>
              <a:t>Contact your Regional Recovery Coordinator for support</a:t>
            </a:r>
          </a:p>
          <a:p>
            <a:pPr algn="ctr"/>
            <a:endParaRPr lang="en-US">
              <a:latin typeface="Arial"/>
              <a:cs typeface="Arial"/>
            </a:endParaRPr>
          </a:p>
          <a:p>
            <a:pPr algn="ctr"/>
            <a:r>
              <a:rPr lang="en-US" sz="1200" i="1">
                <a:latin typeface="Arial"/>
                <a:cs typeface="Arial"/>
              </a:rPr>
              <a:t>Regional Recovery Coordinators are an excellent resource at each phase of your F-ROC journey.</a:t>
            </a:r>
          </a:p>
        </p:txBody>
      </p:sp>
      <p:sp>
        <p:nvSpPr>
          <p:cNvPr id="8" name="Rectangle 7">
            <a:extLst>
              <a:ext uri="{FF2B5EF4-FFF2-40B4-BE49-F238E27FC236}">
                <a16:creationId xmlns:a16="http://schemas.microsoft.com/office/drawing/2014/main" id="{897A3438-1F22-13D9-D9F6-7DC2A894A4AF}"/>
              </a:ext>
            </a:extLst>
          </p:cNvPr>
          <p:cNvSpPr/>
          <p:nvPr/>
        </p:nvSpPr>
        <p:spPr>
          <a:xfrm>
            <a:off x="7925636" y="2249456"/>
            <a:ext cx="3332284" cy="2032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Email us at </a:t>
            </a:r>
          </a:p>
          <a:p>
            <a:pPr algn="ctr"/>
            <a:r>
              <a:rPr lang="en-US">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F-ROC@em.myflorida.com</a:t>
            </a:r>
            <a:r>
              <a:rPr lang="en-US">
                <a:latin typeface="Arial" panose="020B0604020202020204" pitchFamily="34" charset="0"/>
                <a:cs typeface="Arial" panose="020B0604020202020204" pitchFamily="34" charset="0"/>
              </a:rPr>
              <a:t>!</a:t>
            </a:r>
          </a:p>
          <a:p>
            <a:pPr algn="ctr"/>
            <a:endParaRPr lang="en-US">
              <a:latin typeface="Arial" panose="020B0604020202020204" pitchFamily="34" charset="0"/>
              <a:cs typeface="Arial" panose="020B0604020202020204" pitchFamily="34" charset="0"/>
            </a:endParaRPr>
          </a:p>
          <a:p>
            <a:pPr algn="ctr"/>
            <a:r>
              <a:rPr lang="en-US" sz="1200" i="1">
                <a:latin typeface="Arial" panose="020B0604020202020204" pitchFamily="34" charset="0"/>
                <a:cs typeface="Arial" panose="020B0604020202020204" pitchFamily="34" charset="0"/>
              </a:rPr>
              <a:t>We are here to help resolve any roadblocks you may have and figure out what works best for you. </a:t>
            </a:r>
            <a:r>
              <a:rPr lang="en-US">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29F46805-8A4D-A937-3CE2-977ACBBC3E15}"/>
              </a:ext>
            </a:extLst>
          </p:cNvPr>
          <p:cNvSpPr txBox="1"/>
          <p:nvPr/>
        </p:nvSpPr>
        <p:spPr>
          <a:xfrm>
            <a:off x="983222" y="1556101"/>
            <a:ext cx="10033539" cy="584775"/>
          </a:xfrm>
          <a:prstGeom prst="rect">
            <a:avLst/>
          </a:prstGeom>
          <a:noFill/>
        </p:spPr>
        <p:txBody>
          <a:bodyPr wrap="square">
            <a:spAutoFit/>
          </a:bodyPr>
          <a:lstStyle/>
          <a:p>
            <a:pPr algn="ctr"/>
            <a:r>
              <a:rPr lang="en-US" sz="1600">
                <a:solidFill>
                  <a:srgbClr val="002060"/>
                </a:solidFill>
                <a:latin typeface="Arial" panose="020B0604020202020204" pitchFamily="34" charset="0"/>
                <a:cs typeface="Arial" panose="020B0604020202020204" pitchFamily="34" charset="0"/>
              </a:rPr>
              <a:t>Are you having trouble completing/submitting your Post Disaster Questionnaire or your Abatement Activities? The following resources are available to support you as you navigate the PDQ.</a:t>
            </a:r>
            <a:endParaRPr lang="en-US" sz="1600">
              <a:solidFill>
                <a:srgbClr val="002060"/>
              </a:solidFill>
            </a:endParaRPr>
          </a:p>
        </p:txBody>
      </p:sp>
      <p:sp>
        <p:nvSpPr>
          <p:cNvPr id="4" name="TextBox 3">
            <a:extLst>
              <a:ext uri="{FF2B5EF4-FFF2-40B4-BE49-F238E27FC236}">
                <a16:creationId xmlns:a16="http://schemas.microsoft.com/office/drawing/2014/main" id="{3623FCAA-7F71-323E-564F-0E526365AE06}"/>
              </a:ext>
            </a:extLst>
          </p:cNvPr>
          <p:cNvSpPr txBox="1"/>
          <p:nvPr/>
        </p:nvSpPr>
        <p:spPr>
          <a:xfrm>
            <a:off x="1114513" y="289443"/>
            <a:ext cx="9302261" cy="523220"/>
          </a:xfrm>
          <a:prstGeom prst="rect">
            <a:avLst/>
          </a:prstGeom>
          <a:noFill/>
        </p:spPr>
        <p:txBody>
          <a:bodyPr wrap="square" rtlCol="0">
            <a:spAutoFit/>
          </a:bodyPr>
          <a:lstStyle/>
          <a:p>
            <a:r>
              <a:rPr lang="en-US" sz="2800">
                <a:solidFill>
                  <a:srgbClr val="002060"/>
                </a:solidFill>
                <a:latin typeface="Arial Black" panose="020B0A04020102020204" pitchFamily="34" charset="0"/>
                <a:cs typeface="Arial" panose="020B0604020202020204" pitchFamily="34" charset="0"/>
              </a:rPr>
              <a:t>PDQ Resources to Support You</a:t>
            </a:r>
          </a:p>
        </p:txBody>
      </p:sp>
    </p:spTree>
    <p:extLst>
      <p:ext uri="{BB962C8B-B14F-4D97-AF65-F5344CB8AC3E}">
        <p14:creationId xmlns:p14="http://schemas.microsoft.com/office/powerpoint/2010/main" val="177114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498A68D-CE69-EE1B-CB3F-657A30695057}"/>
              </a:ext>
            </a:extLst>
          </p:cNvPr>
          <p:cNvSpPr txBox="1"/>
          <p:nvPr/>
        </p:nvSpPr>
        <p:spPr>
          <a:xfrm>
            <a:off x="406856" y="1824609"/>
            <a:ext cx="5657850" cy="830997"/>
          </a:xfrm>
          <a:prstGeom prst="rect">
            <a:avLst/>
          </a:prstGeom>
          <a:noFill/>
        </p:spPr>
        <p:txBody>
          <a:bodyPr wrap="square" lIns="91440" tIns="45720" rIns="91440" bIns="45720" rtlCol="0" anchor="t">
            <a:spAutoFit/>
          </a:bodyPr>
          <a:lstStyle/>
          <a:p>
            <a:r>
              <a:rPr lang="en-US" sz="1600">
                <a:latin typeface="Arial"/>
                <a:cs typeface="Arial"/>
              </a:rPr>
              <a:t>Regional Response and Recovery Coordinators can help to support you and answer your F-ROC questions. See below for the Regional Coordinators in your region.</a:t>
            </a:r>
          </a:p>
        </p:txBody>
      </p:sp>
      <p:sp>
        <p:nvSpPr>
          <p:cNvPr id="2" name="TextBox 1">
            <a:extLst>
              <a:ext uri="{FF2B5EF4-FFF2-40B4-BE49-F238E27FC236}">
                <a16:creationId xmlns:a16="http://schemas.microsoft.com/office/drawing/2014/main" id="{C6F5E27A-5D1A-7613-A598-EE33EB5B6112}"/>
              </a:ext>
            </a:extLst>
          </p:cNvPr>
          <p:cNvSpPr txBox="1"/>
          <p:nvPr/>
        </p:nvSpPr>
        <p:spPr>
          <a:xfrm>
            <a:off x="1114513" y="289443"/>
            <a:ext cx="9302261" cy="523220"/>
          </a:xfrm>
          <a:prstGeom prst="rect">
            <a:avLst/>
          </a:prstGeom>
          <a:noFill/>
        </p:spPr>
        <p:txBody>
          <a:bodyPr wrap="square" rtlCol="0">
            <a:spAutoFit/>
          </a:bodyPr>
          <a:lstStyle/>
          <a:p>
            <a:r>
              <a:rPr lang="en-US" sz="2800">
                <a:solidFill>
                  <a:srgbClr val="002060"/>
                </a:solidFill>
                <a:latin typeface="Arial Black" panose="020B0A04020102020204" pitchFamily="34" charset="0"/>
                <a:cs typeface="Arial" panose="020B0604020202020204" pitchFamily="34" charset="0"/>
              </a:rPr>
              <a:t>Regional Coordinators</a:t>
            </a:r>
          </a:p>
        </p:txBody>
      </p:sp>
      <p:grpSp>
        <p:nvGrpSpPr>
          <p:cNvPr id="9" name="Group 8">
            <a:extLst>
              <a:ext uri="{FF2B5EF4-FFF2-40B4-BE49-F238E27FC236}">
                <a16:creationId xmlns:a16="http://schemas.microsoft.com/office/drawing/2014/main" id="{2A1D5872-D8DF-AECD-C9CE-68BAA5CC6BFD}"/>
              </a:ext>
            </a:extLst>
          </p:cNvPr>
          <p:cNvGrpSpPr/>
          <p:nvPr/>
        </p:nvGrpSpPr>
        <p:grpSpPr>
          <a:xfrm>
            <a:off x="5733184" y="1323397"/>
            <a:ext cx="6051960" cy="5534603"/>
            <a:chOff x="5844619" y="1323396"/>
            <a:chExt cx="6000030" cy="5487113"/>
          </a:xfrm>
        </p:grpSpPr>
        <p:pic>
          <p:nvPicPr>
            <p:cNvPr id="4" name="Picture 3">
              <a:extLst>
                <a:ext uri="{FF2B5EF4-FFF2-40B4-BE49-F238E27FC236}">
                  <a16:creationId xmlns:a16="http://schemas.microsoft.com/office/drawing/2014/main" id="{B720D594-597C-03BD-7B3A-0671DA6904C2}"/>
                </a:ext>
              </a:extLst>
            </p:cNvPr>
            <p:cNvPicPr>
              <a:picLocks noChangeAspect="1"/>
            </p:cNvPicPr>
            <p:nvPr/>
          </p:nvPicPr>
          <p:blipFill>
            <a:blip r:embed="rId2"/>
            <a:srcRect l="11040" b="4409"/>
            <a:stretch/>
          </p:blipFill>
          <p:spPr>
            <a:xfrm>
              <a:off x="6449504" y="1323396"/>
              <a:ext cx="5395145" cy="5245161"/>
            </a:xfrm>
            <a:prstGeom prst="rect">
              <a:avLst/>
            </a:prstGeom>
          </p:spPr>
        </p:pic>
        <p:sp>
          <p:nvSpPr>
            <p:cNvPr id="6" name="Rectangle 5">
              <a:extLst>
                <a:ext uri="{FF2B5EF4-FFF2-40B4-BE49-F238E27FC236}">
                  <a16:creationId xmlns:a16="http://schemas.microsoft.com/office/drawing/2014/main" id="{893827FD-5FBE-7914-518F-61E9EDDB5AFC}"/>
                </a:ext>
              </a:extLst>
            </p:cNvPr>
            <p:cNvSpPr/>
            <p:nvPr/>
          </p:nvSpPr>
          <p:spPr>
            <a:xfrm>
              <a:off x="5844619" y="3016577"/>
              <a:ext cx="3855562" cy="25452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C2C412-80C4-B5DC-5493-924067B705A4}"/>
                </a:ext>
              </a:extLst>
            </p:cNvPr>
            <p:cNvSpPr/>
            <p:nvPr/>
          </p:nvSpPr>
          <p:spPr>
            <a:xfrm>
              <a:off x="5844619" y="6139635"/>
              <a:ext cx="3403076" cy="670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2DC57423-3F5A-358C-7016-C5D7F14439E4}"/>
              </a:ext>
            </a:extLst>
          </p:cNvPr>
          <p:cNvPicPr>
            <a:picLocks noChangeAspect="1"/>
          </p:cNvPicPr>
          <p:nvPr/>
        </p:nvPicPr>
        <p:blipFill>
          <a:blip r:embed="rId2"/>
          <a:srcRect t="31180" r="35056" b="29508"/>
          <a:stretch/>
        </p:blipFill>
        <p:spPr>
          <a:xfrm>
            <a:off x="2800422" y="2934879"/>
            <a:ext cx="5672378" cy="3106627"/>
          </a:xfrm>
          <a:prstGeom prst="rect">
            <a:avLst/>
          </a:prstGeom>
        </p:spPr>
      </p:pic>
    </p:spTree>
    <p:extLst>
      <p:ext uri="{BB962C8B-B14F-4D97-AF65-F5344CB8AC3E}">
        <p14:creationId xmlns:p14="http://schemas.microsoft.com/office/powerpoint/2010/main" val="1991027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553EB3-FD4A-AD5B-6D5B-8D9A7377AC73}"/>
              </a:ext>
            </a:extLst>
          </p:cNvPr>
          <p:cNvSpPr txBox="1"/>
          <p:nvPr/>
        </p:nvSpPr>
        <p:spPr>
          <a:xfrm>
            <a:off x="665122" y="1577114"/>
            <a:ext cx="10861756" cy="830997"/>
          </a:xfrm>
          <a:prstGeom prst="rect">
            <a:avLst/>
          </a:prstGeom>
          <a:noFill/>
        </p:spPr>
        <p:txBody>
          <a:bodyPr wrap="square" lIns="91440" tIns="45720" rIns="91440" bIns="45720" rtlCol="0" anchor="t">
            <a:spAutoFit/>
          </a:bodyPr>
          <a:lstStyle/>
          <a:p>
            <a:r>
              <a:rPr lang="en-US" sz="1600" b="1">
                <a:solidFill>
                  <a:srgbClr val="002060"/>
                </a:solidFill>
                <a:latin typeface="Arial"/>
                <a:cs typeface="Arial"/>
              </a:rPr>
              <a:t>The F-ROC website, </a:t>
            </a:r>
            <a:r>
              <a:rPr lang="en-US" sz="1600" b="1">
                <a:solidFill>
                  <a:srgbClr val="0070C0"/>
                </a:solidFill>
                <a:latin typeface="Arial"/>
                <a:cs typeface="Arial"/>
                <a:hlinkClick r:id="rId2">
                  <a:extLst>
                    <a:ext uri="{A12FA001-AC4F-418D-AE19-62706E023703}">
                      <ahyp:hlinkClr xmlns:ahyp="http://schemas.microsoft.com/office/drawing/2018/hyperlinkcolor" val="tx"/>
                    </a:ext>
                  </a:extLst>
                </a:hlinkClick>
              </a:rPr>
              <a:t>F-ROC | Florida Disaster</a:t>
            </a:r>
            <a:r>
              <a:rPr lang="en-US" sz="1600" b="1">
                <a:solidFill>
                  <a:srgbClr val="0070C0"/>
                </a:solidFill>
                <a:latin typeface="Arial"/>
                <a:cs typeface="Arial"/>
              </a:rPr>
              <a:t> </a:t>
            </a:r>
            <a:r>
              <a:rPr lang="en-US" sz="1600" b="1">
                <a:solidFill>
                  <a:srgbClr val="002060"/>
                </a:solidFill>
                <a:latin typeface="Arial"/>
                <a:cs typeface="Arial"/>
              </a:rPr>
              <a:t>is a great resource if you need additional support or information about all things F-ROC. We regularly update the F-ROC website and ensure it contains timely information that you need at each F-ROC milestone.</a:t>
            </a:r>
          </a:p>
        </p:txBody>
      </p:sp>
      <p:pic>
        <p:nvPicPr>
          <p:cNvPr id="12" name="Picture 11">
            <a:extLst>
              <a:ext uri="{FF2B5EF4-FFF2-40B4-BE49-F238E27FC236}">
                <a16:creationId xmlns:a16="http://schemas.microsoft.com/office/drawing/2014/main" id="{F8D0CDF9-969A-2CA1-6D6D-8639BA832976}"/>
              </a:ext>
            </a:extLst>
          </p:cNvPr>
          <p:cNvPicPr>
            <a:picLocks noChangeAspect="1"/>
          </p:cNvPicPr>
          <p:nvPr/>
        </p:nvPicPr>
        <p:blipFill>
          <a:blip r:embed="rId3"/>
          <a:stretch>
            <a:fillRect/>
          </a:stretch>
        </p:blipFill>
        <p:spPr>
          <a:xfrm>
            <a:off x="1452083" y="2692109"/>
            <a:ext cx="4410547" cy="2986554"/>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FC550B15-2554-6C12-0C57-0C0A2B7AAA4A}"/>
              </a:ext>
            </a:extLst>
          </p:cNvPr>
          <p:cNvPicPr>
            <a:picLocks noChangeAspect="1"/>
          </p:cNvPicPr>
          <p:nvPr/>
        </p:nvPicPr>
        <p:blipFill>
          <a:blip r:embed="rId4"/>
          <a:stretch>
            <a:fillRect/>
          </a:stretch>
        </p:blipFill>
        <p:spPr>
          <a:xfrm>
            <a:off x="5994455" y="2692109"/>
            <a:ext cx="4561524" cy="3002316"/>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D3E76A0C-EB7A-605F-C637-4FB80DEA6AEB}"/>
              </a:ext>
            </a:extLst>
          </p:cNvPr>
          <p:cNvGrpSpPr/>
          <p:nvPr/>
        </p:nvGrpSpPr>
        <p:grpSpPr>
          <a:xfrm>
            <a:off x="1246942" y="4280771"/>
            <a:ext cx="762612" cy="264894"/>
            <a:chOff x="-145174" y="4020333"/>
            <a:chExt cx="1307189" cy="264894"/>
          </a:xfrm>
        </p:grpSpPr>
        <p:cxnSp>
          <p:nvCxnSpPr>
            <p:cNvPr id="14" name="Straight Connector 13">
              <a:extLst>
                <a:ext uri="{FF2B5EF4-FFF2-40B4-BE49-F238E27FC236}">
                  <a16:creationId xmlns:a16="http://schemas.microsoft.com/office/drawing/2014/main" id="{7C377623-3525-7B92-FF1D-226A0A010F1B}"/>
                </a:ext>
              </a:extLst>
            </p:cNvPr>
            <p:cNvCxnSpPr/>
            <p:nvPr/>
          </p:nvCxnSpPr>
          <p:spPr>
            <a:xfrm>
              <a:off x="196566" y="4020333"/>
              <a:ext cx="9654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0E0EFB-4B88-05A0-3841-6650D485D415}"/>
                </a:ext>
              </a:extLst>
            </p:cNvPr>
            <p:cNvCxnSpPr>
              <a:cxnSpLocks/>
            </p:cNvCxnSpPr>
            <p:nvPr/>
          </p:nvCxnSpPr>
          <p:spPr>
            <a:xfrm flipH="1">
              <a:off x="-145174" y="4024388"/>
              <a:ext cx="338743" cy="2608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B6AEB1DC-512B-76FD-9AB1-F374EBDE4E30}"/>
              </a:ext>
            </a:extLst>
          </p:cNvPr>
          <p:cNvSpPr txBox="1"/>
          <p:nvPr/>
        </p:nvSpPr>
        <p:spPr>
          <a:xfrm>
            <a:off x="137487" y="5836122"/>
            <a:ext cx="1756542" cy="430887"/>
          </a:xfrm>
          <a:prstGeom prst="rect">
            <a:avLst/>
          </a:prstGeom>
          <a:noFill/>
        </p:spPr>
        <p:txBody>
          <a:bodyPr wrap="square">
            <a:spAutoFit/>
          </a:bodyPr>
          <a:lstStyle/>
          <a:p>
            <a:r>
              <a:rPr lang="en-US" sz="1100">
                <a:solidFill>
                  <a:srgbClr val="002060"/>
                </a:solidFill>
                <a:latin typeface="Arial" panose="020B0604020202020204" pitchFamily="34" charset="0"/>
                <a:cs typeface="Arial" panose="020B0604020202020204" pitchFamily="34" charset="0"/>
              </a:rPr>
              <a:t>F-ROC Overview Information</a:t>
            </a:r>
          </a:p>
        </p:txBody>
      </p:sp>
      <p:grpSp>
        <p:nvGrpSpPr>
          <p:cNvPr id="25" name="Group 24">
            <a:extLst>
              <a:ext uri="{FF2B5EF4-FFF2-40B4-BE49-F238E27FC236}">
                <a16:creationId xmlns:a16="http://schemas.microsoft.com/office/drawing/2014/main" id="{2D58616C-E3BC-15D4-66D3-BF113F40DAE7}"/>
              </a:ext>
            </a:extLst>
          </p:cNvPr>
          <p:cNvGrpSpPr/>
          <p:nvPr/>
        </p:nvGrpSpPr>
        <p:grpSpPr>
          <a:xfrm>
            <a:off x="1127520" y="5521057"/>
            <a:ext cx="762612" cy="264894"/>
            <a:chOff x="-145174" y="4020333"/>
            <a:chExt cx="1307189" cy="264894"/>
          </a:xfrm>
        </p:grpSpPr>
        <p:cxnSp>
          <p:nvCxnSpPr>
            <p:cNvPr id="26" name="Straight Connector 25">
              <a:extLst>
                <a:ext uri="{FF2B5EF4-FFF2-40B4-BE49-F238E27FC236}">
                  <a16:creationId xmlns:a16="http://schemas.microsoft.com/office/drawing/2014/main" id="{45D14133-3250-857A-769B-5553507D110F}"/>
                </a:ext>
              </a:extLst>
            </p:cNvPr>
            <p:cNvCxnSpPr/>
            <p:nvPr/>
          </p:nvCxnSpPr>
          <p:spPr>
            <a:xfrm>
              <a:off x="196566" y="4020333"/>
              <a:ext cx="9654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ED001A-7C4C-EEC1-A954-7ADFABD52CB4}"/>
                </a:ext>
              </a:extLst>
            </p:cNvPr>
            <p:cNvCxnSpPr>
              <a:cxnSpLocks/>
            </p:cNvCxnSpPr>
            <p:nvPr/>
          </p:nvCxnSpPr>
          <p:spPr>
            <a:xfrm flipH="1">
              <a:off x="-145174" y="4024388"/>
              <a:ext cx="338743" cy="2608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D73DC5F-420C-94AD-DE32-9E02A6E86DB1}"/>
              </a:ext>
            </a:extLst>
          </p:cNvPr>
          <p:cNvGrpSpPr/>
          <p:nvPr/>
        </p:nvGrpSpPr>
        <p:grpSpPr>
          <a:xfrm flipH="1">
            <a:off x="10096074" y="4966969"/>
            <a:ext cx="1045676" cy="264894"/>
            <a:chOff x="-145174" y="4020333"/>
            <a:chExt cx="1307189" cy="264894"/>
          </a:xfrm>
        </p:grpSpPr>
        <p:cxnSp>
          <p:nvCxnSpPr>
            <p:cNvPr id="29" name="Straight Connector 28">
              <a:extLst>
                <a:ext uri="{FF2B5EF4-FFF2-40B4-BE49-F238E27FC236}">
                  <a16:creationId xmlns:a16="http://schemas.microsoft.com/office/drawing/2014/main" id="{F8CCA671-32EC-CADE-88BA-060C628E51E7}"/>
                </a:ext>
              </a:extLst>
            </p:cNvPr>
            <p:cNvCxnSpPr/>
            <p:nvPr/>
          </p:nvCxnSpPr>
          <p:spPr>
            <a:xfrm>
              <a:off x="196566" y="4020333"/>
              <a:ext cx="9654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C65642-1CB7-D32F-EB3F-45BF0DD6F1F4}"/>
                </a:ext>
              </a:extLst>
            </p:cNvPr>
            <p:cNvCxnSpPr>
              <a:cxnSpLocks/>
            </p:cNvCxnSpPr>
            <p:nvPr/>
          </p:nvCxnSpPr>
          <p:spPr>
            <a:xfrm flipH="1">
              <a:off x="-145174" y="4024388"/>
              <a:ext cx="338743" cy="2608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BE35B64B-D912-18BF-D2C7-BA22B392ECFD}"/>
              </a:ext>
            </a:extLst>
          </p:cNvPr>
          <p:cNvSpPr txBox="1"/>
          <p:nvPr/>
        </p:nvSpPr>
        <p:spPr>
          <a:xfrm>
            <a:off x="10719933" y="5340594"/>
            <a:ext cx="1756542" cy="261610"/>
          </a:xfrm>
          <a:prstGeom prst="rect">
            <a:avLst/>
          </a:prstGeom>
          <a:noFill/>
        </p:spPr>
        <p:txBody>
          <a:bodyPr wrap="square">
            <a:spAutoFit/>
          </a:bodyPr>
          <a:lstStyle/>
          <a:p>
            <a:r>
              <a:rPr lang="en-US" sz="1100">
                <a:solidFill>
                  <a:srgbClr val="002060"/>
                </a:solidFill>
                <a:latin typeface="Arial" panose="020B0604020202020204" pitchFamily="34" charset="0"/>
                <a:cs typeface="Arial" panose="020B0604020202020204" pitchFamily="34" charset="0"/>
              </a:rPr>
              <a:t>The Future of F-ROC</a:t>
            </a:r>
          </a:p>
        </p:txBody>
      </p:sp>
      <p:sp>
        <p:nvSpPr>
          <p:cNvPr id="32" name="TextBox 31">
            <a:extLst>
              <a:ext uri="{FF2B5EF4-FFF2-40B4-BE49-F238E27FC236}">
                <a16:creationId xmlns:a16="http://schemas.microsoft.com/office/drawing/2014/main" id="{CED1D0B5-0146-1F8F-03A3-DC078866712D}"/>
              </a:ext>
            </a:extLst>
          </p:cNvPr>
          <p:cNvSpPr txBox="1"/>
          <p:nvPr/>
        </p:nvSpPr>
        <p:spPr>
          <a:xfrm>
            <a:off x="10745687" y="3961072"/>
            <a:ext cx="1573088" cy="430887"/>
          </a:xfrm>
          <a:prstGeom prst="rect">
            <a:avLst/>
          </a:prstGeom>
          <a:noFill/>
        </p:spPr>
        <p:txBody>
          <a:bodyPr wrap="square">
            <a:spAutoFit/>
          </a:bodyPr>
          <a:lstStyle/>
          <a:p>
            <a:r>
              <a:rPr lang="en-US" sz="1100">
                <a:solidFill>
                  <a:srgbClr val="002060"/>
                </a:solidFill>
                <a:latin typeface="Arial" panose="020B0604020202020204" pitchFamily="34" charset="0"/>
                <a:cs typeface="Arial" panose="020B0604020202020204" pitchFamily="34" charset="0"/>
              </a:rPr>
              <a:t>Upcoming Training Opportunities</a:t>
            </a:r>
          </a:p>
        </p:txBody>
      </p:sp>
      <p:grpSp>
        <p:nvGrpSpPr>
          <p:cNvPr id="33" name="Group 32">
            <a:extLst>
              <a:ext uri="{FF2B5EF4-FFF2-40B4-BE49-F238E27FC236}">
                <a16:creationId xmlns:a16="http://schemas.microsoft.com/office/drawing/2014/main" id="{6EFC3CC6-A683-6178-8473-BECD63A5B628}"/>
              </a:ext>
            </a:extLst>
          </p:cNvPr>
          <p:cNvGrpSpPr/>
          <p:nvPr/>
        </p:nvGrpSpPr>
        <p:grpSpPr>
          <a:xfrm flipH="1">
            <a:off x="9960586" y="3689181"/>
            <a:ext cx="1045676" cy="264894"/>
            <a:chOff x="-145174" y="4020333"/>
            <a:chExt cx="1307189" cy="264894"/>
          </a:xfrm>
        </p:grpSpPr>
        <p:cxnSp>
          <p:nvCxnSpPr>
            <p:cNvPr id="34" name="Straight Connector 33">
              <a:extLst>
                <a:ext uri="{FF2B5EF4-FFF2-40B4-BE49-F238E27FC236}">
                  <a16:creationId xmlns:a16="http://schemas.microsoft.com/office/drawing/2014/main" id="{1258609E-0121-AED0-B6DF-F9A9119670DE}"/>
                </a:ext>
              </a:extLst>
            </p:cNvPr>
            <p:cNvCxnSpPr/>
            <p:nvPr/>
          </p:nvCxnSpPr>
          <p:spPr>
            <a:xfrm>
              <a:off x="196566" y="4020333"/>
              <a:ext cx="9654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62E3DD7-86F2-C69E-15C3-4A7EF3CE54B0}"/>
                </a:ext>
              </a:extLst>
            </p:cNvPr>
            <p:cNvCxnSpPr>
              <a:cxnSpLocks/>
            </p:cNvCxnSpPr>
            <p:nvPr/>
          </p:nvCxnSpPr>
          <p:spPr>
            <a:xfrm flipH="1">
              <a:off x="-145174" y="4024388"/>
              <a:ext cx="338743" cy="2608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C23B896-A2D7-E4ED-DA8A-9CACFE6D8FA4}"/>
              </a:ext>
            </a:extLst>
          </p:cNvPr>
          <p:cNvGrpSpPr/>
          <p:nvPr/>
        </p:nvGrpSpPr>
        <p:grpSpPr>
          <a:xfrm rot="18311264" flipV="1">
            <a:off x="4424155" y="5645569"/>
            <a:ext cx="762612" cy="268343"/>
            <a:chOff x="-145174" y="4020333"/>
            <a:chExt cx="1307189" cy="264894"/>
          </a:xfrm>
        </p:grpSpPr>
        <p:cxnSp>
          <p:nvCxnSpPr>
            <p:cNvPr id="37" name="Straight Connector 36">
              <a:extLst>
                <a:ext uri="{FF2B5EF4-FFF2-40B4-BE49-F238E27FC236}">
                  <a16:creationId xmlns:a16="http://schemas.microsoft.com/office/drawing/2014/main" id="{7B76A4B8-6D62-F864-2A1B-3C9EB1A194B9}"/>
                </a:ext>
              </a:extLst>
            </p:cNvPr>
            <p:cNvCxnSpPr/>
            <p:nvPr/>
          </p:nvCxnSpPr>
          <p:spPr>
            <a:xfrm>
              <a:off x="196566" y="4020333"/>
              <a:ext cx="9654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3C0EE6-3281-AD28-57BA-68FEE0B26DA2}"/>
                </a:ext>
              </a:extLst>
            </p:cNvPr>
            <p:cNvCxnSpPr>
              <a:cxnSpLocks/>
            </p:cNvCxnSpPr>
            <p:nvPr/>
          </p:nvCxnSpPr>
          <p:spPr>
            <a:xfrm flipH="1">
              <a:off x="-145174" y="4024388"/>
              <a:ext cx="338743" cy="2608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9E96F2A5-99EA-67B3-6878-A14B1ED50763}"/>
              </a:ext>
            </a:extLst>
          </p:cNvPr>
          <p:cNvSpPr txBox="1"/>
          <p:nvPr/>
        </p:nvSpPr>
        <p:spPr>
          <a:xfrm>
            <a:off x="3132736" y="5872842"/>
            <a:ext cx="1756542" cy="430887"/>
          </a:xfrm>
          <a:prstGeom prst="rect">
            <a:avLst/>
          </a:prstGeom>
          <a:noFill/>
        </p:spPr>
        <p:txBody>
          <a:bodyPr wrap="square">
            <a:spAutoFit/>
          </a:bodyPr>
          <a:lstStyle/>
          <a:p>
            <a:r>
              <a:rPr lang="en-US" sz="1100">
                <a:solidFill>
                  <a:srgbClr val="002060"/>
                </a:solidFill>
                <a:latin typeface="Arial" panose="020B0604020202020204" pitchFamily="34" charset="0"/>
                <a:cs typeface="Arial" panose="020B0604020202020204" pitchFamily="34" charset="0"/>
              </a:rPr>
              <a:t>Access the F-ROC Forms</a:t>
            </a:r>
          </a:p>
        </p:txBody>
      </p:sp>
      <p:grpSp>
        <p:nvGrpSpPr>
          <p:cNvPr id="40" name="Group 39">
            <a:extLst>
              <a:ext uri="{FF2B5EF4-FFF2-40B4-BE49-F238E27FC236}">
                <a16:creationId xmlns:a16="http://schemas.microsoft.com/office/drawing/2014/main" id="{42F1E08F-FA42-3E9D-7ECD-1A8B62FF9DF1}"/>
              </a:ext>
            </a:extLst>
          </p:cNvPr>
          <p:cNvGrpSpPr/>
          <p:nvPr/>
        </p:nvGrpSpPr>
        <p:grpSpPr>
          <a:xfrm flipH="1" flipV="1">
            <a:off x="9960586" y="3028604"/>
            <a:ext cx="1045676" cy="279539"/>
            <a:chOff x="-145174" y="4020333"/>
            <a:chExt cx="1307189" cy="264894"/>
          </a:xfrm>
        </p:grpSpPr>
        <p:cxnSp>
          <p:nvCxnSpPr>
            <p:cNvPr id="41" name="Straight Connector 40">
              <a:extLst>
                <a:ext uri="{FF2B5EF4-FFF2-40B4-BE49-F238E27FC236}">
                  <a16:creationId xmlns:a16="http://schemas.microsoft.com/office/drawing/2014/main" id="{5E2F309F-8617-4E40-DF14-E10703967B53}"/>
                </a:ext>
              </a:extLst>
            </p:cNvPr>
            <p:cNvCxnSpPr/>
            <p:nvPr/>
          </p:nvCxnSpPr>
          <p:spPr>
            <a:xfrm>
              <a:off x="196566" y="4020333"/>
              <a:ext cx="9654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44E7B3-5EA8-F861-DA05-E39F647237B3}"/>
                </a:ext>
              </a:extLst>
            </p:cNvPr>
            <p:cNvCxnSpPr>
              <a:cxnSpLocks/>
            </p:cNvCxnSpPr>
            <p:nvPr/>
          </p:nvCxnSpPr>
          <p:spPr>
            <a:xfrm flipH="1">
              <a:off x="-145174" y="4024388"/>
              <a:ext cx="338743" cy="2608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CF7C2972-DD00-4E24-2046-725597E81C12}"/>
              </a:ext>
            </a:extLst>
          </p:cNvPr>
          <p:cNvSpPr txBox="1"/>
          <p:nvPr/>
        </p:nvSpPr>
        <p:spPr>
          <a:xfrm>
            <a:off x="10811660" y="2763543"/>
            <a:ext cx="1573088" cy="261610"/>
          </a:xfrm>
          <a:prstGeom prst="rect">
            <a:avLst/>
          </a:prstGeom>
          <a:noFill/>
        </p:spPr>
        <p:txBody>
          <a:bodyPr wrap="square">
            <a:spAutoFit/>
          </a:bodyPr>
          <a:lstStyle/>
          <a:p>
            <a:r>
              <a:rPr lang="en-US" sz="1100">
                <a:solidFill>
                  <a:srgbClr val="002060"/>
                </a:solidFill>
                <a:latin typeface="Arial" panose="020B0604020202020204" pitchFamily="34" charset="0"/>
                <a:cs typeface="Arial" panose="020B0604020202020204" pitchFamily="34" charset="0"/>
              </a:rPr>
              <a:t>E-Learning Videos</a:t>
            </a:r>
          </a:p>
        </p:txBody>
      </p:sp>
      <p:sp>
        <p:nvSpPr>
          <p:cNvPr id="20" name="TextBox 19">
            <a:extLst>
              <a:ext uri="{FF2B5EF4-FFF2-40B4-BE49-F238E27FC236}">
                <a16:creationId xmlns:a16="http://schemas.microsoft.com/office/drawing/2014/main" id="{6C76ADDB-EEA0-1F96-BE0B-239631F01ECA}"/>
              </a:ext>
            </a:extLst>
          </p:cNvPr>
          <p:cNvSpPr txBox="1"/>
          <p:nvPr/>
        </p:nvSpPr>
        <p:spPr>
          <a:xfrm>
            <a:off x="118228" y="4557343"/>
            <a:ext cx="1756542" cy="430887"/>
          </a:xfrm>
          <a:prstGeom prst="rect">
            <a:avLst/>
          </a:prstGeom>
          <a:noFill/>
        </p:spPr>
        <p:txBody>
          <a:bodyPr wrap="square">
            <a:spAutoFit/>
          </a:bodyPr>
          <a:lstStyle/>
          <a:p>
            <a:r>
              <a:rPr lang="en-US" sz="1100">
                <a:solidFill>
                  <a:srgbClr val="002060"/>
                </a:solidFill>
                <a:latin typeface="Arial" panose="020B0604020202020204" pitchFamily="34" charset="0"/>
                <a:cs typeface="Arial" panose="020B0604020202020204" pitchFamily="34" charset="0"/>
              </a:rPr>
              <a:t>Timely information on next key milestone</a:t>
            </a:r>
          </a:p>
        </p:txBody>
      </p:sp>
      <p:sp>
        <p:nvSpPr>
          <p:cNvPr id="2" name="TextBox 1">
            <a:extLst>
              <a:ext uri="{FF2B5EF4-FFF2-40B4-BE49-F238E27FC236}">
                <a16:creationId xmlns:a16="http://schemas.microsoft.com/office/drawing/2014/main" id="{F860A34A-6E5E-B3C3-B8A8-33F08602CFE0}"/>
              </a:ext>
            </a:extLst>
          </p:cNvPr>
          <p:cNvSpPr txBox="1"/>
          <p:nvPr/>
        </p:nvSpPr>
        <p:spPr>
          <a:xfrm>
            <a:off x="1114513" y="289443"/>
            <a:ext cx="9302261" cy="523220"/>
          </a:xfrm>
          <a:prstGeom prst="rect">
            <a:avLst/>
          </a:prstGeom>
          <a:noFill/>
        </p:spPr>
        <p:txBody>
          <a:bodyPr wrap="square" rtlCol="0">
            <a:spAutoFit/>
          </a:bodyPr>
          <a:lstStyle/>
          <a:p>
            <a:r>
              <a:rPr lang="en-US" sz="2800">
                <a:solidFill>
                  <a:srgbClr val="002060"/>
                </a:solidFill>
                <a:latin typeface="Arial Black" panose="020B0A04020102020204" pitchFamily="34" charset="0"/>
                <a:cs typeface="Arial" panose="020B0604020202020204" pitchFamily="34" charset="0"/>
              </a:rPr>
              <a:t>F-ROC Website</a:t>
            </a:r>
          </a:p>
        </p:txBody>
      </p:sp>
    </p:spTree>
    <p:extLst>
      <p:ext uri="{BB962C8B-B14F-4D97-AF65-F5344CB8AC3E}">
        <p14:creationId xmlns:p14="http://schemas.microsoft.com/office/powerpoint/2010/main" val="311316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hlinkClick r:id="rId2"/>
            <a:extLst>
              <a:ext uri="{FF2B5EF4-FFF2-40B4-BE49-F238E27FC236}">
                <a16:creationId xmlns:a16="http://schemas.microsoft.com/office/drawing/2014/main" id="{DE6A35A3-409D-2883-786C-27063AF41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416" y="2184669"/>
            <a:ext cx="56388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4E0AD17-58A6-9EAA-C17B-176AC0C08BD1}"/>
              </a:ext>
            </a:extLst>
          </p:cNvPr>
          <p:cNvSpPr txBox="1"/>
          <p:nvPr/>
        </p:nvSpPr>
        <p:spPr>
          <a:xfrm>
            <a:off x="1110845" y="289271"/>
            <a:ext cx="9302261" cy="523220"/>
          </a:xfrm>
          <a:prstGeom prst="rect">
            <a:avLst/>
          </a:prstGeom>
          <a:noFill/>
        </p:spPr>
        <p:txBody>
          <a:bodyPr wrap="square" rtlCol="0">
            <a:spAutoFit/>
          </a:bodyPr>
          <a:lstStyle/>
          <a:p>
            <a:r>
              <a:rPr lang="en-US" sz="2800">
                <a:solidFill>
                  <a:srgbClr val="002060"/>
                </a:solidFill>
                <a:latin typeface="Arial Black" panose="020B0A04020102020204" pitchFamily="34" charset="0"/>
                <a:cs typeface="Arial" panose="020B0604020202020204" pitchFamily="34" charset="0"/>
              </a:rPr>
              <a:t>Welcome to F-ROC!</a:t>
            </a:r>
          </a:p>
        </p:txBody>
      </p:sp>
      <p:sp>
        <p:nvSpPr>
          <p:cNvPr id="3" name="Subtitle 2">
            <a:extLst>
              <a:ext uri="{FF2B5EF4-FFF2-40B4-BE49-F238E27FC236}">
                <a16:creationId xmlns:a16="http://schemas.microsoft.com/office/drawing/2014/main" id="{F6D6B851-01F3-0A3E-1C1F-605C5496F772}"/>
              </a:ext>
            </a:extLst>
          </p:cNvPr>
          <p:cNvSpPr>
            <a:spLocks noGrp="1"/>
          </p:cNvSpPr>
          <p:nvPr>
            <p:ph type="subTitle" idx="1"/>
          </p:nvPr>
        </p:nvSpPr>
        <p:spPr>
          <a:xfrm>
            <a:off x="219725" y="1936590"/>
            <a:ext cx="5425923" cy="4777031"/>
          </a:xfrm>
        </p:spPr>
        <p:txBody>
          <a:bodyPr>
            <a:normAutofit/>
          </a:bodyPr>
          <a:lstStyle/>
          <a:p>
            <a:pPr algn="l"/>
            <a:r>
              <a:rPr lang="en-US" sz="1800">
                <a:solidFill>
                  <a:srgbClr val="002060"/>
                </a:solidFill>
              </a:rPr>
              <a:t>We’re so glad you’re here! If you’re reading this, that means </a:t>
            </a:r>
            <a:r>
              <a:rPr lang="en-US" sz="1800" b="1">
                <a:solidFill>
                  <a:srgbClr val="002060"/>
                </a:solidFill>
              </a:rPr>
              <a:t>you have officially opted into F-ROC for the 2025/2026 season!</a:t>
            </a:r>
          </a:p>
          <a:p>
            <a:pPr algn="l"/>
            <a:r>
              <a:rPr lang="en-US" sz="1800">
                <a:solidFill>
                  <a:srgbClr val="002060"/>
                </a:solidFill>
              </a:rPr>
              <a:t>We’d like to thank you for your dedication to Public Assistance and being a part of the future of recovery in Florida.</a:t>
            </a:r>
          </a:p>
          <a:p>
            <a:pPr algn="l"/>
            <a:r>
              <a:rPr lang="en-US" sz="1800" i="1">
                <a:solidFill>
                  <a:srgbClr val="002060"/>
                </a:solidFill>
              </a:rPr>
              <a:t>You may be thinking, what is a F-</a:t>
            </a:r>
            <a:r>
              <a:rPr lang="en-US" sz="1800" i="1" err="1">
                <a:solidFill>
                  <a:srgbClr val="002060"/>
                </a:solidFill>
              </a:rPr>
              <a:t>ROCkstar</a:t>
            </a:r>
            <a:r>
              <a:rPr lang="en-US" sz="1800" i="1">
                <a:solidFill>
                  <a:srgbClr val="002060"/>
                </a:solidFill>
              </a:rPr>
              <a:t> toolkit?</a:t>
            </a:r>
          </a:p>
          <a:p>
            <a:pPr algn="l"/>
            <a:r>
              <a:rPr lang="en-US" sz="1800">
                <a:solidFill>
                  <a:srgbClr val="002060"/>
                </a:solidFill>
              </a:rPr>
              <a:t>This toolkit is intended to </a:t>
            </a:r>
            <a:r>
              <a:rPr lang="en-US" sz="1800" b="1">
                <a:solidFill>
                  <a:srgbClr val="002060"/>
                </a:solidFill>
              </a:rPr>
              <a:t>enable</a:t>
            </a:r>
            <a:r>
              <a:rPr lang="en-US" sz="1800">
                <a:solidFill>
                  <a:srgbClr val="002060"/>
                </a:solidFill>
              </a:rPr>
              <a:t> you with tools and resources that will support you on your F-ROC journey. From tailored guides, to training materials, to key contact information, consider this a playbook of resources to </a:t>
            </a:r>
            <a:r>
              <a:rPr lang="en-US" sz="1800" b="1">
                <a:solidFill>
                  <a:srgbClr val="002060"/>
                </a:solidFill>
              </a:rPr>
              <a:t>help you get the most out of F-ROC</a:t>
            </a:r>
            <a:r>
              <a:rPr lang="en-US" sz="1800">
                <a:solidFill>
                  <a:srgbClr val="002060"/>
                </a:solidFill>
              </a:rPr>
              <a:t>, with dedicated resources at each key milestone. </a:t>
            </a:r>
          </a:p>
        </p:txBody>
      </p:sp>
      <p:pic>
        <p:nvPicPr>
          <p:cNvPr id="5" name="Graphic 4" descr="Eject outline">
            <a:hlinkClick r:id="rId2"/>
            <a:extLst>
              <a:ext uri="{FF2B5EF4-FFF2-40B4-BE49-F238E27FC236}">
                <a16:creationId xmlns:a16="http://schemas.microsoft.com/office/drawing/2014/main" id="{CA4A9EF2-16D5-4D0E-8E0B-A6064465CC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8215616" y="3117541"/>
            <a:ext cx="914400" cy="914400"/>
          </a:xfrm>
          <a:prstGeom prst="rect">
            <a:avLst/>
          </a:prstGeom>
        </p:spPr>
      </p:pic>
    </p:spTree>
    <p:extLst>
      <p:ext uri="{BB962C8B-B14F-4D97-AF65-F5344CB8AC3E}">
        <p14:creationId xmlns:p14="http://schemas.microsoft.com/office/powerpoint/2010/main" val="402067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B703FA8-957D-D6EE-1C0C-859AB5B38CF5}"/>
              </a:ext>
            </a:extLst>
          </p:cNvPr>
          <p:cNvSpPr txBox="1">
            <a:spLocks/>
          </p:cNvSpPr>
          <p:nvPr/>
        </p:nvSpPr>
        <p:spPr>
          <a:xfrm>
            <a:off x="399335" y="1555186"/>
            <a:ext cx="11674687" cy="809001"/>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F-ROC addresses current-state challenges by encouraging a proactive and streamlined approach to recovery, reducing risk, and implementing measures that enhance Applicants’ ability to successfully navigate the Public Assistance process.</a:t>
            </a:r>
          </a:p>
        </p:txBody>
      </p:sp>
      <p:pic>
        <p:nvPicPr>
          <p:cNvPr id="445" name="Picture 444">
            <a:extLst>
              <a:ext uri="{FF2B5EF4-FFF2-40B4-BE49-F238E27FC236}">
                <a16:creationId xmlns:a16="http://schemas.microsoft.com/office/drawing/2014/main" id="{6F423074-F219-4467-CC4F-65EC48F4CCE5}"/>
              </a:ext>
            </a:extLst>
          </p:cNvPr>
          <p:cNvPicPr>
            <a:picLocks noChangeAspect="1"/>
          </p:cNvPicPr>
          <p:nvPr/>
        </p:nvPicPr>
        <p:blipFill>
          <a:blip r:embed="rId4"/>
          <a:stretch>
            <a:fillRect/>
          </a:stretch>
        </p:blipFill>
        <p:spPr>
          <a:xfrm>
            <a:off x="4230383" y="2717033"/>
            <a:ext cx="3731233" cy="3453160"/>
          </a:xfrm>
          <a:prstGeom prst="rect">
            <a:avLst/>
          </a:prstGeom>
        </p:spPr>
      </p:pic>
      <p:sp>
        <p:nvSpPr>
          <p:cNvPr id="460" name="Freeform 5">
            <a:extLst>
              <a:ext uri="{FF2B5EF4-FFF2-40B4-BE49-F238E27FC236}">
                <a16:creationId xmlns:a16="http://schemas.microsoft.com/office/drawing/2014/main" id="{B2B52AF5-E4CE-4A7A-424C-3171E70476E4}"/>
              </a:ext>
            </a:extLst>
          </p:cNvPr>
          <p:cNvSpPr>
            <a:spLocks/>
          </p:cNvSpPr>
          <p:nvPr/>
        </p:nvSpPr>
        <p:spPr bwMode="gray">
          <a:xfrm>
            <a:off x="760486" y="4884748"/>
            <a:ext cx="3157287" cy="1666962"/>
          </a:xfrm>
          <a:custGeom>
            <a:avLst/>
            <a:gdLst>
              <a:gd name="T0" fmla="*/ 1741 w 1906"/>
              <a:gd name="T1" fmla="*/ 0 h 1006"/>
              <a:gd name="T2" fmla="*/ 1760 w 1906"/>
              <a:gd name="T3" fmla="*/ 21 h 1006"/>
              <a:gd name="T4" fmla="*/ 1680 w 1906"/>
              <a:gd name="T5" fmla="*/ 99 h 1006"/>
              <a:gd name="T6" fmla="*/ 0 w 1906"/>
              <a:gd name="T7" fmla="*/ 99 h 1006"/>
              <a:gd name="T8" fmla="*/ 0 w 1906"/>
              <a:gd name="T9" fmla="*/ 1006 h 1006"/>
              <a:gd name="T10" fmla="*/ 1805 w 1906"/>
              <a:gd name="T11" fmla="*/ 1006 h 1006"/>
              <a:gd name="T12" fmla="*/ 1805 w 1906"/>
              <a:gd name="T13" fmla="*/ 227 h 1006"/>
              <a:gd name="T14" fmla="*/ 1885 w 1906"/>
              <a:gd name="T15" fmla="*/ 149 h 1006"/>
              <a:gd name="T16" fmla="*/ 1904 w 1906"/>
              <a:gd name="T17" fmla="*/ 168 h 1006"/>
              <a:gd name="T18" fmla="*/ 1906 w 1906"/>
              <a:gd name="T19" fmla="*/ 3 h 1006"/>
              <a:gd name="T20" fmla="*/ 1741 w 1906"/>
              <a:gd name="T21" fmla="*/ 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6" h="1006">
                <a:moveTo>
                  <a:pt x="1741" y="0"/>
                </a:moveTo>
                <a:lnTo>
                  <a:pt x="1760" y="21"/>
                </a:lnTo>
                <a:lnTo>
                  <a:pt x="1680" y="99"/>
                </a:lnTo>
                <a:lnTo>
                  <a:pt x="0" y="99"/>
                </a:lnTo>
                <a:lnTo>
                  <a:pt x="0" y="1006"/>
                </a:lnTo>
                <a:lnTo>
                  <a:pt x="1805" y="1006"/>
                </a:lnTo>
                <a:lnTo>
                  <a:pt x="1805" y="227"/>
                </a:lnTo>
                <a:lnTo>
                  <a:pt x="1885" y="149"/>
                </a:lnTo>
                <a:lnTo>
                  <a:pt x="1904" y="168"/>
                </a:lnTo>
                <a:lnTo>
                  <a:pt x="1906" y="3"/>
                </a:lnTo>
                <a:lnTo>
                  <a:pt x="1741" y="0"/>
                </a:lnTo>
                <a:close/>
              </a:path>
            </a:pathLst>
          </a:custGeom>
          <a:solidFill>
            <a:schemeClr val="bg1"/>
          </a:solidFill>
          <a:ln w="28575" cap="flat" cmpd="sng">
            <a:noFill/>
            <a:prstDash val="solid"/>
            <a:miter lim="800000"/>
            <a:headEnd/>
            <a:tailEnd/>
          </a:ln>
          <a:effectLst>
            <a:outerShdw blurRad="63500" sx="102000" sy="102000" algn="ctr" rotWithShape="0">
              <a:prstClr val="black">
                <a:alpha val="40000"/>
              </a:prstClr>
            </a:outerShdw>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1" name="Freeform 6">
            <a:extLst>
              <a:ext uri="{FF2B5EF4-FFF2-40B4-BE49-F238E27FC236}">
                <a16:creationId xmlns:a16="http://schemas.microsoft.com/office/drawing/2014/main" id="{812B6426-CD45-A66C-6917-A823F84D7E14}"/>
              </a:ext>
            </a:extLst>
          </p:cNvPr>
          <p:cNvSpPr>
            <a:spLocks/>
          </p:cNvSpPr>
          <p:nvPr/>
        </p:nvSpPr>
        <p:spPr bwMode="gray">
          <a:xfrm>
            <a:off x="760486" y="2597777"/>
            <a:ext cx="3157287" cy="1666962"/>
          </a:xfrm>
          <a:custGeom>
            <a:avLst/>
            <a:gdLst>
              <a:gd name="T0" fmla="*/ 1906 w 1906"/>
              <a:gd name="T1" fmla="*/ 1003 h 1006"/>
              <a:gd name="T2" fmla="*/ 1904 w 1906"/>
              <a:gd name="T3" fmla="*/ 838 h 1006"/>
              <a:gd name="T4" fmla="*/ 1885 w 1906"/>
              <a:gd name="T5" fmla="*/ 857 h 1006"/>
              <a:gd name="T6" fmla="*/ 1805 w 1906"/>
              <a:gd name="T7" fmla="*/ 779 h 1006"/>
              <a:gd name="T8" fmla="*/ 1805 w 1906"/>
              <a:gd name="T9" fmla="*/ 0 h 1006"/>
              <a:gd name="T10" fmla="*/ 0 w 1906"/>
              <a:gd name="T11" fmla="*/ 0 h 1006"/>
              <a:gd name="T12" fmla="*/ 0 w 1906"/>
              <a:gd name="T13" fmla="*/ 906 h 1006"/>
              <a:gd name="T14" fmla="*/ 1680 w 1906"/>
              <a:gd name="T15" fmla="*/ 906 h 1006"/>
              <a:gd name="T16" fmla="*/ 1760 w 1906"/>
              <a:gd name="T17" fmla="*/ 984 h 1006"/>
              <a:gd name="T18" fmla="*/ 1741 w 1906"/>
              <a:gd name="T19" fmla="*/ 1006 h 1006"/>
              <a:gd name="T20" fmla="*/ 1906 w 1906"/>
              <a:gd name="T21" fmla="*/ 1003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6" h="1006">
                <a:moveTo>
                  <a:pt x="1906" y="1003"/>
                </a:moveTo>
                <a:lnTo>
                  <a:pt x="1904" y="838"/>
                </a:lnTo>
                <a:lnTo>
                  <a:pt x="1885" y="857"/>
                </a:lnTo>
                <a:lnTo>
                  <a:pt x="1805" y="779"/>
                </a:lnTo>
                <a:lnTo>
                  <a:pt x="1805" y="0"/>
                </a:lnTo>
                <a:lnTo>
                  <a:pt x="0" y="0"/>
                </a:lnTo>
                <a:lnTo>
                  <a:pt x="0" y="906"/>
                </a:lnTo>
                <a:lnTo>
                  <a:pt x="1680" y="906"/>
                </a:lnTo>
                <a:lnTo>
                  <a:pt x="1760" y="984"/>
                </a:lnTo>
                <a:lnTo>
                  <a:pt x="1741" y="1006"/>
                </a:lnTo>
                <a:lnTo>
                  <a:pt x="1906" y="1003"/>
                </a:lnTo>
                <a:close/>
              </a:path>
            </a:pathLst>
          </a:custGeom>
          <a:solidFill>
            <a:schemeClr val="bg1"/>
          </a:solidFill>
          <a:ln w="28575" cap="flat" cmpd="sng">
            <a:noFill/>
            <a:prstDash val="solid"/>
            <a:miter lim="800000"/>
            <a:headEnd/>
            <a:tailEnd/>
          </a:ln>
          <a:effectLst>
            <a:outerShdw blurRad="63500" sx="102000" sy="102000" algn="ctr" rotWithShape="0">
              <a:prstClr val="black">
                <a:alpha val="40000"/>
              </a:prstClr>
            </a:outerShdw>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2" name="Freeform 7">
            <a:extLst>
              <a:ext uri="{FF2B5EF4-FFF2-40B4-BE49-F238E27FC236}">
                <a16:creationId xmlns:a16="http://schemas.microsoft.com/office/drawing/2014/main" id="{C828BBBD-0B8E-CCD6-6723-FB79E9FDA837}"/>
              </a:ext>
            </a:extLst>
          </p:cNvPr>
          <p:cNvSpPr>
            <a:spLocks/>
          </p:cNvSpPr>
          <p:nvPr/>
        </p:nvSpPr>
        <p:spPr bwMode="gray">
          <a:xfrm>
            <a:off x="8256729" y="2597777"/>
            <a:ext cx="3168600" cy="1666962"/>
          </a:xfrm>
          <a:custGeom>
            <a:avLst/>
            <a:gdLst>
              <a:gd name="T0" fmla="*/ 102 w 1895"/>
              <a:gd name="T1" fmla="*/ 0 h 1006"/>
              <a:gd name="T2" fmla="*/ 102 w 1895"/>
              <a:gd name="T3" fmla="*/ 779 h 1006"/>
              <a:gd name="T4" fmla="*/ 21 w 1895"/>
              <a:gd name="T5" fmla="*/ 857 h 1006"/>
              <a:gd name="T6" fmla="*/ 3 w 1895"/>
              <a:gd name="T7" fmla="*/ 838 h 1006"/>
              <a:gd name="T8" fmla="*/ 0 w 1895"/>
              <a:gd name="T9" fmla="*/ 1003 h 1006"/>
              <a:gd name="T10" fmla="*/ 166 w 1895"/>
              <a:gd name="T11" fmla="*/ 1006 h 1006"/>
              <a:gd name="T12" fmla="*/ 147 w 1895"/>
              <a:gd name="T13" fmla="*/ 984 h 1006"/>
              <a:gd name="T14" fmla="*/ 227 w 1895"/>
              <a:gd name="T15" fmla="*/ 906 h 1006"/>
              <a:gd name="T16" fmla="*/ 1895 w 1895"/>
              <a:gd name="T17" fmla="*/ 906 h 1006"/>
              <a:gd name="T18" fmla="*/ 1895 w 1895"/>
              <a:gd name="T19" fmla="*/ 0 h 1006"/>
              <a:gd name="T20" fmla="*/ 102 w 1895"/>
              <a:gd name="T21" fmla="*/ 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5" h="1006">
                <a:moveTo>
                  <a:pt x="102" y="0"/>
                </a:moveTo>
                <a:lnTo>
                  <a:pt x="102" y="779"/>
                </a:lnTo>
                <a:lnTo>
                  <a:pt x="21" y="857"/>
                </a:lnTo>
                <a:lnTo>
                  <a:pt x="3" y="838"/>
                </a:lnTo>
                <a:lnTo>
                  <a:pt x="0" y="1003"/>
                </a:lnTo>
                <a:lnTo>
                  <a:pt x="166" y="1006"/>
                </a:lnTo>
                <a:lnTo>
                  <a:pt x="147" y="984"/>
                </a:lnTo>
                <a:lnTo>
                  <a:pt x="227" y="906"/>
                </a:lnTo>
                <a:lnTo>
                  <a:pt x="1895" y="906"/>
                </a:lnTo>
                <a:lnTo>
                  <a:pt x="1895" y="0"/>
                </a:lnTo>
                <a:lnTo>
                  <a:pt x="102" y="0"/>
                </a:lnTo>
                <a:close/>
              </a:path>
            </a:pathLst>
          </a:custGeom>
          <a:solidFill>
            <a:schemeClr val="bg1"/>
          </a:solidFill>
          <a:ln w="28575" cap="flat" cmpd="sng">
            <a:noFill/>
            <a:prstDash val="solid"/>
            <a:miter lim="800000"/>
            <a:headEnd/>
            <a:tailEnd/>
          </a:ln>
          <a:effectLst>
            <a:outerShdw blurRad="63500" sx="102000" sy="102000" algn="ctr" rotWithShape="0">
              <a:prstClr val="black">
                <a:alpha val="40000"/>
              </a:prstClr>
            </a:outerShdw>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3" name="Freeform 8">
            <a:extLst>
              <a:ext uri="{FF2B5EF4-FFF2-40B4-BE49-F238E27FC236}">
                <a16:creationId xmlns:a16="http://schemas.microsoft.com/office/drawing/2014/main" id="{7AAE99D8-89CD-DF45-8521-FCBF2F524208}"/>
              </a:ext>
            </a:extLst>
          </p:cNvPr>
          <p:cNvSpPr>
            <a:spLocks/>
          </p:cNvSpPr>
          <p:nvPr/>
        </p:nvSpPr>
        <p:spPr bwMode="gray">
          <a:xfrm>
            <a:off x="8274226" y="4884748"/>
            <a:ext cx="3139790" cy="1666962"/>
          </a:xfrm>
          <a:custGeom>
            <a:avLst/>
            <a:gdLst>
              <a:gd name="T0" fmla="*/ 227 w 1895"/>
              <a:gd name="T1" fmla="*/ 99 h 1006"/>
              <a:gd name="T2" fmla="*/ 147 w 1895"/>
              <a:gd name="T3" fmla="*/ 21 h 1006"/>
              <a:gd name="T4" fmla="*/ 166 w 1895"/>
              <a:gd name="T5" fmla="*/ 0 h 1006"/>
              <a:gd name="T6" fmla="*/ 0 w 1895"/>
              <a:gd name="T7" fmla="*/ 3 h 1006"/>
              <a:gd name="T8" fmla="*/ 3 w 1895"/>
              <a:gd name="T9" fmla="*/ 168 h 1006"/>
              <a:gd name="T10" fmla="*/ 21 w 1895"/>
              <a:gd name="T11" fmla="*/ 149 h 1006"/>
              <a:gd name="T12" fmla="*/ 102 w 1895"/>
              <a:gd name="T13" fmla="*/ 227 h 1006"/>
              <a:gd name="T14" fmla="*/ 102 w 1895"/>
              <a:gd name="T15" fmla="*/ 1006 h 1006"/>
              <a:gd name="T16" fmla="*/ 1895 w 1895"/>
              <a:gd name="T17" fmla="*/ 1006 h 1006"/>
              <a:gd name="T18" fmla="*/ 1895 w 1895"/>
              <a:gd name="T19" fmla="*/ 99 h 1006"/>
              <a:gd name="T20" fmla="*/ 227 w 1895"/>
              <a:gd name="T21" fmla="*/ 99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5" h="1006">
                <a:moveTo>
                  <a:pt x="227" y="99"/>
                </a:moveTo>
                <a:lnTo>
                  <a:pt x="147" y="21"/>
                </a:lnTo>
                <a:lnTo>
                  <a:pt x="166" y="0"/>
                </a:lnTo>
                <a:lnTo>
                  <a:pt x="0" y="3"/>
                </a:lnTo>
                <a:lnTo>
                  <a:pt x="3" y="168"/>
                </a:lnTo>
                <a:lnTo>
                  <a:pt x="21" y="149"/>
                </a:lnTo>
                <a:lnTo>
                  <a:pt x="102" y="227"/>
                </a:lnTo>
                <a:lnTo>
                  <a:pt x="102" y="1006"/>
                </a:lnTo>
                <a:lnTo>
                  <a:pt x="1895" y="1006"/>
                </a:lnTo>
                <a:lnTo>
                  <a:pt x="1895" y="99"/>
                </a:lnTo>
                <a:lnTo>
                  <a:pt x="227" y="99"/>
                </a:lnTo>
                <a:close/>
              </a:path>
            </a:pathLst>
          </a:custGeom>
          <a:solidFill>
            <a:schemeClr val="bg1"/>
          </a:solidFill>
          <a:ln w="28575" cap="flat" cmpd="sng">
            <a:noFill/>
            <a:prstDash val="solid"/>
            <a:miter lim="800000"/>
            <a:headEnd/>
            <a:tailEnd/>
          </a:ln>
          <a:effectLst>
            <a:outerShdw blurRad="63500" sx="102000" sy="102000" algn="ctr" rotWithShape="0">
              <a:prstClr val="black">
                <a:alpha val="40000"/>
              </a:prstClr>
            </a:outerShdw>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4" name="TextBox 463">
            <a:extLst>
              <a:ext uri="{FF2B5EF4-FFF2-40B4-BE49-F238E27FC236}">
                <a16:creationId xmlns:a16="http://schemas.microsoft.com/office/drawing/2014/main" id="{4508729B-24AC-EB33-8B8B-DEFF007F49EF}"/>
              </a:ext>
            </a:extLst>
          </p:cNvPr>
          <p:cNvSpPr txBox="1"/>
          <p:nvPr/>
        </p:nvSpPr>
        <p:spPr>
          <a:xfrm>
            <a:off x="760485" y="2597777"/>
            <a:ext cx="2992649" cy="307777"/>
          </a:xfrm>
          <a:prstGeom prst="rect">
            <a:avLst/>
          </a:prstGeom>
          <a:solidFill>
            <a:srgbClr val="0A285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rPr>
              <a:t>PILLAR 1: STANDARDIZATION</a:t>
            </a:r>
          </a:p>
        </p:txBody>
      </p:sp>
      <p:sp>
        <p:nvSpPr>
          <p:cNvPr id="465" name="TextBox 464">
            <a:extLst>
              <a:ext uri="{FF2B5EF4-FFF2-40B4-BE49-F238E27FC236}">
                <a16:creationId xmlns:a16="http://schemas.microsoft.com/office/drawing/2014/main" id="{0123D668-41A8-61C2-0CD2-BD28F480CC09}"/>
              </a:ext>
            </a:extLst>
          </p:cNvPr>
          <p:cNvSpPr txBox="1"/>
          <p:nvPr/>
        </p:nvSpPr>
        <p:spPr>
          <a:xfrm>
            <a:off x="760484" y="5038196"/>
            <a:ext cx="2992649" cy="307777"/>
          </a:xfrm>
          <a:prstGeom prst="rect">
            <a:avLst/>
          </a:prstGeom>
          <a:solidFill>
            <a:srgbClr val="C55A1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rPr>
              <a:t>PILLAR 2: PROCUREMENT</a:t>
            </a:r>
          </a:p>
        </p:txBody>
      </p:sp>
      <p:sp>
        <p:nvSpPr>
          <p:cNvPr id="466" name="TextBox 465">
            <a:extLst>
              <a:ext uri="{FF2B5EF4-FFF2-40B4-BE49-F238E27FC236}">
                <a16:creationId xmlns:a16="http://schemas.microsoft.com/office/drawing/2014/main" id="{46E82912-8EC2-C584-3DCE-B5EB5FFBE5A8}"/>
              </a:ext>
            </a:extLst>
          </p:cNvPr>
          <p:cNvSpPr txBox="1"/>
          <p:nvPr/>
        </p:nvSpPr>
        <p:spPr>
          <a:xfrm>
            <a:off x="8426102" y="2597777"/>
            <a:ext cx="2999227" cy="307777"/>
          </a:xfrm>
          <a:prstGeom prst="rect">
            <a:avLst/>
          </a:prstGeom>
          <a:solidFill>
            <a:srgbClr val="48369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rPr>
              <a:t>PILLAR 3: PROCEDURES</a:t>
            </a:r>
          </a:p>
        </p:txBody>
      </p:sp>
      <p:sp>
        <p:nvSpPr>
          <p:cNvPr id="467" name="TextBox 466">
            <a:extLst>
              <a:ext uri="{FF2B5EF4-FFF2-40B4-BE49-F238E27FC236}">
                <a16:creationId xmlns:a16="http://schemas.microsoft.com/office/drawing/2014/main" id="{8CE89B35-8CAA-A2F4-D2F2-D81962AEB002}"/>
              </a:ext>
            </a:extLst>
          </p:cNvPr>
          <p:cNvSpPr txBox="1"/>
          <p:nvPr/>
        </p:nvSpPr>
        <p:spPr>
          <a:xfrm>
            <a:off x="8432680" y="5038196"/>
            <a:ext cx="2981335" cy="307777"/>
          </a:xfrm>
          <a:prstGeom prst="rect">
            <a:avLst/>
          </a:prstGeom>
          <a:solidFill>
            <a:srgbClr val="00A3A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rPr>
              <a:t>PILLAR 4: ASSESSMENT</a:t>
            </a:r>
          </a:p>
        </p:txBody>
      </p:sp>
      <p:cxnSp>
        <p:nvCxnSpPr>
          <p:cNvPr id="469" name="Straight Connector 468">
            <a:extLst>
              <a:ext uri="{FF2B5EF4-FFF2-40B4-BE49-F238E27FC236}">
                <a16:creationId xmlns:a16="http://schemas.microsoft.com/office/drawing/2014/main" id="{EBF29798-85B1-B380-EFD6-182160E20B71}"/>
              </a:ext>
            </a:extLst>
          </p:cNvPr>
          <p:cNvCxnSpPr>
            <a:cxnSpLocks/>
          </p:cNvCxnSpPr>
          <p:nvPr/>
        </p:nvCxnSpPr>
        <p:spPr>
          <a:xfrm>
            <a:off x="760484" y="2976254"/>
            <a:ext cx="2992649" cy="0"/>
          </a:xfrm>
          <a:prstGeom prst="line">
            <a:avLst/>
          </a:prstGeom>
          <a:ln w="12700">
            <a:solidFill>
              <a:srgbClr val="0A285C"/>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346E8206-1C1B-CAAF-74F2-D7219D604BCD}"/>
              </a:ext>
            </a:extLst>
          </p:cNvPr>
          <p:cNvCxnSpPr>
            <a:cxnSpLocks/>
          </p:cNvCxnSpPr>
          <p:nvPr/>
        </p:nvCxnSpPr>
        <p:spPr>
          <a:xfrm>
            <a:off x="760484" y="3003599"/>
            <a:ext cx="2992649" cy="0"/>
          </a:xfrm>
          <a:prstGeom prst="line">
            <a:avLst/>
          </a:prstGeom>
          <a:ln w="12700">
            <a:solidFill>
              <a:srgbClr val="0A285C"/>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270E451A-340C-5C73-D20E-6068C860D0DF}"/>
              </a:ext>
            </a:extLst>
          </p:cNvPr>
          <p:cNvCxnSpPr>
            <a:cxnSpLocks/>
          </p:cNvCxnSpPr>
          <p:nvPr/>
        </p:nvCxnSpPr>
        <p:spPr>
          <a:xfrm>
            <a:off x="8432680" y="3036542"/>
            <a:ext cx="2992649" cy="0"/>
          </a:xfrm>
          <a:prstGeom prst="line">
            <a:avLst/>
          </a:prstGeom>
          <a:ln w="1270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8FF703F7-0E2D-B235-97FF-45B35DABB61D}"/>
              </a:ext>
            </a:extLst>
          </p:cNvPr>
          <p:cNvCxnSpPr>
            <a:cxnSpLocks/>
          </p:cNvCxnSpPr>
          <p:nvPr/>
        </p:nvCxnSpPr>
        <p:spPr>
          <a:xfrm>
            <a:off x="8432680" y="3063887"/>
            <a:ext cx="2992649" cy="0"/>
          </a:xfrm>
          <a:prstGeom prst="line">
            <a:avLst/>
          </a:prstGeom>
          <a:ln w="1270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B9A1BC96-AD1E-182D-F7C5-2DC67D80B5D9}"/>
              </a:ext>
            </a:extLst>
          </p:cNvPr>
          <p:cNvCxnSpPr>
            <a:cxnSpLocks/>
          </p:cNvCxnSpPr>
          <p:nvPr/>
        </p:nvCxnSpPr>
        <p:spPr>
          <a:xfrm>
            <a:off x="760484" y="5484991"/>
            <a:ext cx="2992649" cy="0"/>
          </a:xfrm>
          <a:prstGeom prst="line">
            <a:avLst/>
          </a:prstGeom>
          <a:ln w="12700">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D851FFE2-55FC-7318-0D1F-FA5112E922DD}"/>
              </a:ext>
            </a:extLst>
          </p:cNvPr>
          <p:cNvCxnSpPr>
            <a:cxnSpLocks/>
          </p:cNvCxnSpPr>
          <p:nvPr/>
        </p:nvCxnSpPr>
        <p:spPr>
          <a:xfrm>
            <a:off x="760484" y="5512336"/>
            <a:ext cx="2992649" cy="0"/>
          </a:xfrm>
          <a:prstGeom prst="line">
            <a:avLst/>
          </a:prstGeom>
          <a:ln w="12700">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82273319-4497-7923-3898-C436DB315DA2}"/>
              </a:ext>
            </a:extLst>
          </p:cNvPr>
          <p:cNvCxnSpPr>
            <a:cxnSpLocks/>
          </p:cNvCxnSpPr>
          <p:nvPr/>
        </p:nvCxnSpPr>
        <p:spPr>
          <a:xfrm>
            <a:off x="8432680" y="5492509"/>
            <a:ext cx="2992649" cy="0"/>
          </a:xfrm>
          <a:prstGeom prst="line">
            <a:avLst/>
          </a:prstGeom>
          <a:ln w="12700">
            <a:solidFill>
              <a:srgbClr val="00A3A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9E026DDA-5375-67B4-F87A-10D4BB5B4857}"/>
              </a:ext>
            </a:extLst>
          </p:cNvPr>
          <p:cNvCxnSpPr>
            <a:cxnSpLocks/>
          </p:cNvCxnSpPr>
          <p:nvPr/>
        </p:nvCxnSpPr>
        <p:spPr>
          <a:xfrm>
            <a:off x="8432680" y="5519854"/>
            <a:ext cx="2992649" cy="0"/>
          </a:xfrm>
          <a:prstGeom prst="line">
            <a:avLst/>
          </a:prstGeom>
          <a:ln w="12700">
            <a:solidFill>
              <a:srgbClr val="00A3A1"/>
            </a:solidFill>
          </a:ln>
        </p:spPr>
        <p:style>
          <a:lnRef idx="1">
            <a:schemeClr val="accent1"/>
          </a:lnRef>
          <a:fillRef idx="0">
            <a:schemeClr val="accent1"/>
          </a:fillRef>
          <a:effectRef idx="0">
            <a:schemeClr val="accent1"/>
          </a:effectRef>
          <a:fontRef idx="minor">
            <a:schemeClr val="tx1"/>
          </a:fontRef>
        </p:style>
      </p:cxnSp>
      <p:sp>
        <p:nvSpPr>
          <p:cNvPr id="483" name="TextBox 482">
            <a:extLst>
              <a:ext uri="{FF2B5EF4-FFF2-40B4-BE49-F238E27FC236}">
                <a16:creationId xmlns:a16="http://schemas.microsoft.com/office/drawing/2014/main" id="{EB066524-E8AC-FA00-6C1D-25E82F163D6C}"/>
              </a:ext>
            </a:extLst>
          </p:cNvPr>
          <p:cNvSpPr txBox="1"/>
          <p:nvPr/>
        </p:nvSpPr>
        <p:spPr>
          <a:xfrm>
            <a:off x="842752" y="3150447"/>
            <a:ext cx="280532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F-ROC standardizes and simplifies forms, making it easier to </a:t>
            </a: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submit accurate documentation</a:t>
            </a: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for Public Assistance and receive funding timely.</a:t>
            </a:r>
          </a:p>
        </p:txBody>
      </p:sp>
      <p:sp>
        <p:nvSpPr>
          <p:cNvPr id="484" name="TextBox 483">
            <a:extLst>
              <a:ext uri="{FF2B5EF4-FFF2-40B4-BE49-F238E27FC236}">
                <a16:creationId xmlns:a16="http://schemas.microsoft.com/office/drawing/2014/main" id="{BD2D6305-E35E-B08A-91FC-C1E619DF33D2}"/>
              </a:ext>
            </a:extLst>
          </p:cNvPr>
          <p:cNvSpPr txBox="1"/>
          <p:nvPr/>
        </p:nvSpPr>
        <p:spPr>
          <a:xfrm>
            <a:off x="777984" y="5650060"/>
            <a:ext cx="29103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F-ROC helps you to ensure goods and services are procured in accordance with your procurement policy, and your </a:t>
            </a: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policy meets appropriate federal regulations. </a:t>
            </a:r>
          </a:p>
        </p:txBody>
      </p:sp>
      <p:sp>
        <p:nvSpPr>
          <p:cNvPr id="485" name="TextBox 484">
            <a:extLst>
              <a:ext uri="{FF2B5EF4-FFF2-40B4-BE49-F238E27FC236}">
                <a16:creationId xmlns:a16="http://schemas.microsoft.com/office/drawing/2014/main" id="{B179DA6D-D7E0-56D8-B096-A166263C48EE}"/>
              </a:ext>
            </a:extLst>
          </p:cNvPr>
          <p:cNvSpPr txBox="1"/>
          <p:nvPr/>
        </p:nvSpPr>
        <p:spPr>
          <a:xfrm>
            <a:off x="8528374" y="3150447"/>
            <a:ext cx="280532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F-ROC helps you prepare for events by ensuring you have </a:t>
            </a: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policies and procedures </a:t>
            </a: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that are accurate, </a:t>
            </a: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up-to-date</a:t>
            </a: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follow </a:t>
            </a: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FEMA guidelines</a:t>
            </a: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86" name="TextBox 485">
            <a:extLst>
              <a:ext uri="{FF2B5EF4-FFF2-40B4-BE49-F238E27FC236}">
                <a16:creationId xmlns:a16="http://schemas.microsoft.com/office/drawing/2014/main" id="{CB7CE217-0912-677E-08AE-72A5CB23C6ED}"/>
              </a:ext>
            </a:extLst>
          </p:cNvPr>
          <p:cNvSpPr txBox="1"/>
          <p:nvPr/>
        </p:nvSpPr>
        <p:spPr>
          <a:xfrm>
            <a:off x="8484829" y="5565421"/>
            <a:ext cx="2894350"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Disaster Readiness Assessment provides you with the insights needed to be successful. Applicants who employ all four pillars of the program can receive </a:t>
            </a: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up to 85% of f</a:t>
            </a:r>
            <a:r>
              <a:rPr kumimoji="0" lang="en-US" sz="11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unding</a:t>
            </a: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upon obligation.</a:t>
            </a:r>
          </a:p>
        </p:txBody>
      </p:sp>
      <p:sp>
        <p:nvSpPr>
          <p:cNvPr id="6" name="TextBox 5">
            <a:extLst>
              <a:ext uri="{FF2B5EF4-FFF2-40B4-BE49-F238E27FC236}">
                <a16:creationId xmlns:a16="http://schemas.microsoft.com/office/drawing/2014/main" id="{61ABF3C1-E1CB-C18F-7BB7-C77044D6A3F0}"/>
              </a:ext>
            </a:extLst>
          </p:cNvPr>
          <p:cNvSpPr txBox="1"/>
          <p:nvPr/>
        </p:nvSpPr>
        <p:spPr>
          <a:xfrm>
            <a:off x="1103967" y="301571"/>
            <a:ext cx="10129994" cy="523220"/>
          </a:xfrm>
          <a:prstGeom prst="rect">
            <a:avLst/>
          </a:prstGeom>
          <a:noFill/>
        </p:spPr>
        <p:txBody>
          <a:bodyPr wrap="square" rtlCol="0">
            <a:spAutoFit/>
          </a:bodyPr>
          <a:lstStyle/>
          <a:p>
            <a:r>
              <a:rPr lang="en-US" sz="2800">
                <a:solidFill>
                  <a:srgbClr val="002060"/>
                </a:solidFill>
                <a:latin typeface="Arial Black" panose="020B0A04020102020204" pitchFamily="34" charset="0"/>
                <a:cs typeface="Arial" panose="020B0604020202020204" pitchFamily="34" charset="0"/>
              </a:rPr>
              <a:t>How F-ROC Changes Public Assistance</a:t>
            </a:r>
          </a:p>
        </p:txBody>
      </p:sp>
    </p:spTree>
    <p:custDataLst>
      <p:tags r:id="rId1"/>
    </p:custDataLst>
    <p:extLst>
      <p:ext uri="{BB962C8B-B14F-4D97-AF65-F5344CB8AC3E}">
        <p14:creationId xmlns:p14="http://schemas.microsoft.com/office/powerpoint/2010/main" val="40467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806CAE-2EE1-40B5-B9F2-D1A7D3F8A88E}"/>
              </a:ext>
            </a:extLst>
          </p:cNvPr>
          <p:cNvSpPr/>
          <p:nvPr/>
        </p:nvSpPr>
        <p:spPr>
          <a:xfrm>
            <a:off x="0" y="1140635"/>
            <a:ext cx="12192000" cy="132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0434F0E-8E78-4AAD-BDF5-954287B33DBB}"/>
              </a:ext>
            </a:extLst>
          </p:cNvPr>
          <p:cNvSpPr/>
          <p:nvPr/>
        </p:nvSpPr>
        <p:spPr>
          <a:xfrm>
            <a:off x="0" y="2350591"/>
            <a:ext cx="12192000" cy="45074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grpSp>
        <p:nvGrpSpPr>
          <p:cNvPr id="37" name="Group 246">
            <a:extLst>
              <a:ext uri="{FF2B5EF4-FFF2-40B4-BE49-F238E27FC236}">
                <a16:creationId xmlns:a16="http://schemas.microsoft.com/office/drawing/2014/main" id="{E6EB6591-0B07-44D4-8E9E-4096E0794BEA}"/>
              </a:ext>
            </a:extLst>
          </p:cNvPr>
          <p:cNvGrpSpPr/>
          <p:nvPr/>
        </p:nvGrpSpPr>
        <p:grpSpPr>
          <a:xfrm rot="5400000">
            <a:off x="4654289" y="-2289483"/>
            <a:ext cx="2883425" cy="12192003"/>
            <a:chOff x="2847975" y="-1588"/>
            <a:chExt cx="5016501" cy="5146675"/>
          </a:xfrm>
        </p:grpSpPr>
        <p:grpSp>
          <p:nvGrpSpPr>
            <p:cNvPr id="38" name="Group 243">
              <a:extLst>
                <a:ext uri="{FF2B5EF4-FFF2-40B4-BE49-F238E27FC236}">
                  <a16:creationId xmlns:a16="http://schemas.microsoft.com/office/drawing/2014/main" id="{7EF7DC42-4470-4466-91A4-8E4CCBF80B2B}"/>
                </a:ext>
              </a:extLst>
            </p:cNvPr>
            <p:cNvGrpSpPr/>
            <p:nvPr/>
          </p:nvGrpSpPr>
          <p:grpSpPr>
            <a:xfrm>
              <a:off x="2847975" y="-1588"/>
              <a:ext cx="5016501" cy="5146675"/>
              <a:chOff x="2847975" y="-1588"/>
              <a:chExt cx="5016501" cy="5146675"/>
            </a:xfrm>
          </p:grpSpPr>
          <p:sp>
            <p:nvSpPr>
              <p:cNvPr id="92" name="Freeform 134">
                <a:extLst>
                  <a:ext uri="{FF2B5EF4-FFF2-40B4-BE49-F238E27FC236}">
                    <a16:creationId xmlns:a16="http://schemas.microsoft.com/office/drawing/2014/main" id="{9CF4F432-0CB9-4A30-AB12-64F69FE74831}"/>
                  </a:ext>
                </a:extLst>
              </p:cNvPr>
              <p:cNvSpPr>
                <a:spLocks/>
              </p:cNvSpPr>
              <p:nvPr/>
            </p:nvSpPr>
            <p:spPr bwMode="auto">
              <a:xfrm>
                <a:off x="2871787" y="-1588"/>
                <a:ext cx="4967288" cy="5146675"/>
              </a:xfrm>
              <a:custGeom>
                <a:avLst/>
                <a:gdLst/>
                <a:ahLst/>
                <a:cxnLst>
                  <a:cxn ang="0">
                    <a:pos x="3003" y="0"/>
                  </a:cxn>
                  <a:cxn ang="0">
                    <a:pos x="2612" y="0"/>
                  </a:cxn>
                  <a:cxn ang="0">
                    <a:pos x="2629" y="15"/>
                  </a:cxn>
                  <a:cxn ang="0">
                    <a:pos x="2751" y="414"/>
                  </a:cxn>
                  <a:cxn ang="0">
                    <a:pos x="2480" y="680"/>
                  </a:cxn>
                  <a:cxn ang="0">
                    <a:pos x="2419" y="684"/>
                  </a:cxn>
                  <a:cxn ang="0">
                    <a:pos x="2206" y="628"/>
                  </a:cxn>
                  <a:cxn ang="0">
                    <a:pos x="2050" y="534"/>
                  </a:cxn>
                  <a:cxn ang="0">
                    <a:pos x="1924" y="457"/>
                  </a:cxn>
                  <a:cxn ang="0">
                    <a:pos x="1607" y="373"/>
                  </a:cxn>
                  <a:cxn ang="0">
                    <a:pos x="1162" y="531"/>
                  </a:cxn>
                  <a:cxn ang="0">
                    <a:pos x="919" y="945"/>
                  </a:cxn>
                  <a:cxn ang="0">
                    <a:pos x="1045" y="1441"/>
                  </a:cxn>
                  <a:cxn ang="0">
                    <a:pos x="1467" y="1733"/>
                  </a:cxn>
                  <a:cxn ang="0">
                    <a:pos x="1843" y="2107"/>
                  </a:cxn>
                  <a:cxn ang="0">
                    <a:pos x="1584" y="2491"/>
                  </a:cxn>
                  <a:cxn ang="0">
                    <a:pos x="1485" y="2506"/>
                  </a:cxn>
                  <a:cxn ang="0">
                    <a:pos x="1122" y="2374"/>
                  </a:cxn>
                  <a:cxn ang="0">
                    <a:pos x="1069" y="2344"/>
                  </a:cxn>
                  <a:cxn ang="0">
                    <a:pos x="696" y="2249"/>
                  </a:cxn>
                  <a:cxn ang="0">
                    <a:pos x="174" y="2472"/>
                  </a:cxn>
                  <a:cxn ang="0">
                    <a:pos x="20" y="2976"/>
                  </a:cxn>
                  <a:cxn ang="0">
                    <a:pos x="76" y="3200"/>
                  </a:cxn>
                  <a:cxn ang="0">
                    <a:pos x="480" y="3200"/>
                  </a:cxn>
                  <a:cxn ang="0">
                    <a:pos x="468" y="3189"/>
                  </a:cxn>
                  <a:cxn ang="0">
                    <a:pos x="378" y="2723"/>
                  </a:cxn>
                  <a:cxn ang="0">
                    <a:pos x="693" y="2561"/>
                  </a:cxn>
                  <a:cxn ang="0">
                    <a:pos x="887" y="2600"/>
                  </a:cxn>
                  <a:cxn ang="0">
                    <a:pos x="1061" y="2690"/>
                  </a:cxn>
                  <a:cxn ang="0">
                    <a:pos x="1312" y="2807"/>
                  </a:cxn>
                  <a:cxn ang="0">
                    <a:pos x="1518" y="2836"/>
                  </a:cxn>
                  <a:cxn ang="0">
                    <a:pos x="1838" y="2759"/>
                  </a:cxn>
                  <a:cxn ang="0">
                    <a:pos x="2094" y="2535"/>
                  </a:cxn>
                  <a:cxn ang="0">
                    <a:pos x="2188" y="2062"/>
                  </a:cxn>
                  <a:cxn ang="0">
                    <a:pos x="1904" y="1613"/>
                  </a:cxn>
                  <a:cxn ang="0">
                    <a:pos x="1607" y="1442"/>
                  </a:cxn>
                  <a:cxn ang="0">
                    <a:pos x="1324" y="1255"/>
                  </a:cxn>
                  <a:cxn ang="0">
                    <a:pos x="1271" y="948"/>
                  </a:cxn>
                  <a:cxn ang="0">
                    <a:pos x="1619" y="716"/>
                  </a:cxn>
                  <a:cxn ang="0">
                    <a:pos x="1671" y="720"/>
                  </a:cxn>
                  <a:cxn ang="0">
                    <a:pos x="1953" y="851"/>
                  </a:cxn>
                  <a:cxn ang="0">
                    <a:pos x="2219" y="985"/>
                  </a:cxn>
                  <a:cxn ang="0">
                    <a:pos x="2394" y="1007"/>
                  </a:cxn>
                  <a:cxn ang="0">
                    <a:pos x="2804" y="861"/>
                  </a:cxn>
                  <a:cxn ang="0">
                    <a:pos x="3036" y="534"/>
                  </a:cxn>
                  <a:cxn ang="0">
                    <a:pos x="3054" y="152"/>
                  </a:cxn>
                  <a:cxn ang="0">
                    <a:pos x="3003" y="0"/>
                  </a:cxn>
                </a:cxnLst>
                <a:rect l="0" t="0" r="r" b="b"/>
                <a:pathLst>
                  <a:path w="3089" h="3200">
                    <a:moveTo>
                      <a:pt x="3003" y="0"/>
                    </a:moveTo>
                    <a:cubicBezTo>
                      <a:pt x="2612" y="0"/>
                      <a:pt x="2612" y="0"/>
                      <a:pt x="2612" y="0"/>
                    </a:cubicBezTo>
                    <a:cubicBezTo>
                      <a:pt x="2629" y="15"/>
                      <a:pt x="2629" y="15"/>
                      <a:pt x="2629" y="15"/>
                    </a:cubicBezTo>
                    <a:cubicBezTo>
                      <a:pt x="2748" y="114"/>
                      <a:pt x="2794" y="263"/>
                      <a:pt x="2751" y="414"/>
                    </a:cubicBezTo>
                    <a:cubicBezTo>
                      <a:pt x="2711" y="556"/>
                      <a:pt x="2602" y="663"/>
                      <a:pt x="2480" y="680"/>
                    </a:cubicBezTo>
                    <a:cubicBezTo>
                      <a:pt x="2459" y="683"/>
                      <a:pt x="2439" y="684"/>
                      <a:pt x="2419" y="684"/>
                    </a:cubicBezTo>
                    <a:cubicBezTo>
                      <a:pt x="2347" y="684"/>
                      <a:pt x="2275" y="666"/>
                      <a:pt x="2206" y="628"/>
                    </a:cubicBezTo>
                    <a:cubicBezTo>
                      <a:pt x="2152" y="600"/>
                      <a:pt x="2100" y="567"/>
                      <a:pt x="2050" y="534"/>
                    </a:cubicBezTo>
                    <a:cubicBezTo>
                      <a:pt x="2009" y="508"/>
                      <a:pt x="1967" y="481"/>
                      <a:pt x="1924" y="457"/>
                    </a:cubicBezTo>
                    <a:cubicBezTo>
                      <a:pt x="1829" y="402"/>
                      <a:pt x="1719" y="373"/>
                      <a:pt x="1607" y="373"/>
                    </a:cubicBezTo>
                    <a:cubicBezTo>
                      <a:pt x="1447" y="373"/>
                      <a:pt x="1289" y="429"/>
                      <a:pt x="1162" y="531"/>
                    </a:cubicBezTo>
                    <a:cubicBezTo>
                      <a:pt x="1030" y="637"/>
                      <a:pt x="943" y="783"/>
                      <a:pt x="919" y="945"/>
                    </a:cubicBezTo>
                    <a:cubicBezTo>
                      <a:pt x="889" y="1135"/>
                      <a:pt x="932" y="1302"/>
                      <a:pt x="1045" y="1441"/>
                    </a:cubicBezTo>
                    <a:cubicBezTo>
                      <a:pt x="1138" y="1557"/>
                      <a:pt x="1276" y="1652"/>
                      <a:pt x="1467" y="1733"/>
                    </a:cubicBezTo>
                    <a:cubicBezTo>
                      <a:pt x="1599" y="1789"/>
                      <a:pt x="1823" y="1912"/>
                      <a:pt x="1843" y="2107"/>
                    </a:cubicBezTo>
                    <a:cubicBezTo>
                      <a:pt x="1861" y="2276"/>
                      <a:pt x="1752" y="2437"/>
                      <a:pt x="1584" y="2491"/>
                    </a:cubicBezTo>
                    <a:cubicBezTo>
                      <a:pt x="1552" y="2501"/>
                      <a:pt x="1519" y="2506"/>
                      <a:pt x="1485" y="2506"/>
                    </a:cubicBezTo>
                    <a:cubicBezTo>
                      <a:pt x="1360" y="2506"/>
                      <a:pt x="1239" y="2439"/>
                      <a:pt x="1122" y="2374"/>
                    </a:cubicBezTo>
                    <a:cubicBezTo>
                      <a:pt x="1104" y="2364"/>
                      <a:pt x="1086" y="2354"/>
                      <a:pt x="1069" y="2344"/>
                    </a:cubicBezTo>
                    <a:cubicBezTo>
                      <a:pt x="954" y="2282"/>
                      <a:pt x="825" y="2249"/>
                      <a:pt x="696" y="2249"/>
                    </a:cubicBezTo>
                    <a:cubicBezTo>
                      <a:pt x="491" y="2249"/>
                      <a:pt x="301" y="2330"/>
                      <a:pt x="174" y="2472"/>
                    </a:cubicBezTo>
                    <a:cubicBezTo>
                      <a:pt x="53" y="2607"/>
                      <a:pt x="0" y="2781"/>
                      <a:pt x="20" y="2976"/>
                    </a:cubicBezTo>
                    <a:cubicBezTo>
                      <a:pt x="22" y="2995"/>
                      <a:pt x="45" y="3123"/>
                      <a:pt x="76" y="3200"/>
                    </a:cubicBezTo>
                    <a:cubicBezTo>
                      <a:pt x="480" y="3200"/>
                      <a:pt x="480" y="3200"/>
                      <a:pt x="480" y="3200"/>
                    </a:cubicBezTo>
                    <a:cubicBezTo>
                      <a:pt x="468" y="3189"/>
                      <a:pt x="468" y="3189"/>
                      <a:pt x="468" y="3189"/>
                    </a:cubicBezTo>
                    <a:cubicBezTo>
                      <a:pt x="353" y="3080"/>
                      <a:pt x="270" y="2901"/>
                      <a:pt x="378" y="2723"/>
                    </a:cubicBezTo>
                    <a:cubicBezTo>
                      <a:pt x="442" y="2619"/>
                      <a:pt x="554" y="2561"/>
                      <a:pt x="693" y="2561"/>
                    </a:cubicBezTo>
                    <a:cubicBezTo>
                      <a:pt x="758" y="2561"/>
                      <a:pt x="825" y="2574"/>
                      <a:pt x="887" y="2600"/>
                    </a:cubicBezTo>
                    <a:cubicBezTo>
                      <a:pt x="949" y="2625"/>
                      <a:pt x="1006" y="2658"/>
                      <a:pt x="1061" y="2690"/>
                    </a:cubicBezTo>
                    <a:cubicBezTo>
                      <a:pt x="1137" y="2735"/>
                      <a:pt x="1216" y="2781"/>
                      <a:pt x="1312" y="2807"/>
                    </a:cubicBezTo>
                    <a:cubicBezTo>
                      <a:pt x="1380" y="2826"/>
                      <a:pt x="1449" y="2836"/>
                      <a:pt x="1518" y="2836"/>
                    </a:cubicBezTo>
                    <a:cubicBezTo>
                      <a:pt x="1632" y="2836"/>
                      <a:pt x="1739" y="2810"/>
                      <a:pt x="1838" y="2759"/>
                    </a:cubicBezTo>
                    <a:cubicBezTo>
                      <a:pt x="1939" y="2707"/>
                      <a:pt x="2025" y="2632"/>
                      <a:pt x="2094" y="2535"/>
                    </a:cubicBezTo>
                    <a:cubicBezTo>
                      <a:pt x="2186" y="2404"/>
                      <a:pt x="2220" y="2236"/>
                      <a:pt x="2188" y="2062"/>
                    </a:cubicBezTo>
                    <a:cubicBezTo>
                      <a:pt x="2154" y="1875"/>
                      <a:pt x="2050" y="1712"/>
                      <a:pt x="1904" y="1613"/>
                    </a:cubicBezTo>
                    <a:cubicBezTo>
                      <a:pt x="1823" y="1559"/>
                      <a:pt x="1717" y="1491"/>
                      <a:pt x="1607" y="1442"/>
                    </a:cubicBezTo>
                    <a:cubicBezTo>
                      <a:pt x="1521" y="1404"/>
                      <a:pt x="1399" y="1343"/>
                      <a:pt x="1324" y="1255"/>
                    </a:cubicBezTo>
                    <a:cubicBezTo>
                      <a:pt x="1250" y="1168"/>
                      <a:pt x="1233" y="1068"/>
                      <a:pt x="1271" y="948"/>
                    </a:cubicBezTo>
                    <a:cubicBezTo>
                      <a:pt x="1315" y="811"/>
                      <a:pt x="1458" y="716"/>
                      <a:pt x="1619" y="716"/>
                    </a:cubicBezTo>
                    <a:cubicBezTo>
                      <a:pt x="1637" y="716"/>
                      <a:pt x="1654" y="717"/>
                      <a:pt x="1671" y="720"/>
                    </a:cubicBezTo>
                    <a:cubicBezTo>
                      <a:pt x="1774" y="734"/>
                      <a:pt x="1861" y="791"/>
                      <a:pt x="1953" y="851"/>
                    </a:cubicBezTo>
                    <a:cubicBezTo>
                      <a:pt x="2036" y="905"/>
                      <a:pt x="2121" y="961"/>
                      <a:pt x="2219" y="985"/>
                    </a:cubicBezTo>
                    <a:cubicBezTo>
                      <a:pt x="2278" y="999"/>
                      <a:pt x="2337" y="1007"/>
                      <a:pt x="2394" y="1007"/>
                    </a:cubicBezTo>
                    <a:cubicBezTo>
                      <a:pt x="2544" y="1007"/>
                      <a:pt x="2686" y="956"/>
                      <a:pt x="2804" y="861"/>
                    </a:cubicBezTo>
                    <a:cubicBezTo>
                      <a:pt x="2908" y="778"/>
                      <a:pt x="2990" y="661"/>
                      <a:pt x="3036" y="534"/>
                    </a:cubicBezTo>
                    <a:cubicBezTo>
                      <a:pt x="3089" y="385"/>
                      <a:pt x="3075" y="244"/>
                      <a:pt x="3054" y="152"/>
                    </a:cubicBezTo>
                    <a:cubicBezTo>
                      <a:pt x="3038" y="79"/>
                      <a:pt x="3015" y="26"/>
                      <a:pt x="3003"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Freeform 136">
                <a:extLst>
                  <a:ext uri="{FF2B5EF4-FFF2-40B4-BE49-F238E27FC236}">
                    <a16:creationId xmlns:a16="http://schemas.microsoft.com/office/drawing/2014/main" id="{D7C16BBA-59E7-4172-9C67-704D7A78C10F}"/>
                  </a:ext>
                </a:extLst>
              </p:cNvPr>
              <p:cNvSpPr>
                <a:spLocks/>
              </p:cNvSpPr>
              <p:nvPr/>
            </p:nvSpPr>
            <p:spPr bwMode="auto">
              <a:xfrm>
                <a:off x="2847975" y="-1588"/>
                <a:ext cx="5016501" cy="5146675"/>
              </a:xfrm>
              <a:custGeom>
                <a:avLst/>
                <a:gdLst/>
                <a:ahLst/>
                <a:cxnLst>
                  <a:cxn ang="0">
                    <a:pos x="2665" y="0"/>
                  </a:cxn>
                  <a:cxn ang="0">
                    <a:pos x="2498" y="704"/>
                  </a:cxn>
                  <a:cxn ang="0">
                    <a:pos x="2209" y="650"/>
                  </a:cxn>
                  <a:cxn ang="0">
                    <a:pos x="1927" y="478"/>
                  </a:cxn>
                  <a:cxn ang="0">
                    <a:pos x="957" y="948"/>
                  </a:cxn>
                  <a:cxn ang="0">
                    <a:pos x="1492" y="1711"/>
                  </a:cxn>
                  <a:cxn ang="0">
                    <a:pos x="1882" y="2104"/>
                  </a:cxn>
                  <a:cxn ang="0">
                    <a:pos x="1606" y="2514"/>
                  </a:cxn>
                  <a:cxn ang="0">
                    <a:pos x="1072" y="2365"/>
                  </a:cxn>
                  <a:cxn ang="0">
                    <a:pos x="59" y="2974"/>
                  </a:cxn>
                  <a:cxn ang="0">
                    <a:pos x="117" y="3200"/>
                  </a:cxn>
                  <a:cxn ang="0">
                    <a:pos x="460" y="3200"/>
                  </a:cxn>
                  <a:cxn ang="0">
                    <a:pos x="373" y="2710"/>
                  </a:cxn>
                  <a:cxn ang="0">
                    <a:pos x="911" y="2577"/>
                  </a:cxn>
                  <a:cxn ang="0">
                    <a:pos x="1333" y="2784"/>
                  </a:cxn>
                  <a:cxn ang="0">
                    <a:pos x="2089" y="2521"/>
                  </a:cxn>
                  <a:cxn ang="0">
                    <a:pos x="1905" y="1633"/>
                  </a:cxn>
                  <a:cxn ang="0">
                    <a:pos x="1613" y="1464"/>
                  </a:cxn>
                  <a:cxn ang="0">
                    <a:pos x="1263" y="940"/>
                  </a:cxn>
                  <a:cxn ang="0">
                    <a:pos x="1690" y="696"/>
                  </a:cxn>
                  <a:cxn ang="0">
                    <a:pos x="2240" y="962"/>
                  </a:cxn>
                  <a:cxn ang="0">
                    <a:pos x="3028" y="526"/>
                  </a:cxn>
                  <a:cxn ang="0">
                    <a:pos x="2991" y="0"/>
                  </a:cxn>
                  <a:cxn ang="0">
                    <a:pos x="2665" y="0"/>
                  </a:cxn>
                </a:cxnLst>
                <a:rect l="0" t="0" r="r" b="b"/>
                <a:pathLst>
                  <a:path w="3120" h="3200">
                    <a:moveTo>
                      <a:pt x="2665" y="0"/>
                    </a:moveTo>
                    <a:cubicBezTo>
                      <a:pt x="2943" y="240"/>
                      <a:pt x="2768" y="666"/>
                      <a:pt x="2498" y="704"/>
                    </a:cubicBezTo>
                    <a:cubicBezTo>
                      <a:pt x="2396" y="718"/>
                      <a:pt x="2300" y="698"/>
                      <a:pt x="2209" y="650"/>
                    </a:cubicBezTo>
                    <a:cubicBezTo>
                      <a:pt x="2112" y="598"/>
                      <a:pt x="2023" y="532"/>
                      <a:pt x="1927" y="478"/>
                    </a:cubicBezTo>
                    <a:cubicBezTo>
                      <a:pt x="1546" y="259"/>
                      <a:pt x="1025" y="509"/>
                      <a:pt x="957" y="948"/>
                    </a:cubicBezTo>
                    <a:cubicBezTo>
                      <a:pt x="896" y="1345"/>
                      <a:pt x="1163" y="1571"/>
                      <a:pt x="1492" y="1711"/>
                    </a:cubicBezTo>
                    <a:cubicBezTo>
                      <a:pt x="1654" y="1780"/>
                      <a:pt x="1862" y="1909"/>
                      <a:pt x="1882" y="2104"/>
                    </a:cubicBezTo>
                    <a:cubicBezTo>
                      <a:pt x="1901" y="2290"/>
                      <a:pt x="1779" y="2459"/>
                      <a:pt x="1606" y="2514"/>
                    </a:cubicBezTo>
                    <a:cubicBezTo>
                      <a:pt x="1416" y="2575"/>
                      <a:pt x="1233" y="2453"/>
                      <a:pt x="1072" y="2365"/>
                    </a:cubicBezTo>
                    <a:cubicBezTo>
                      <a:pt x="603" y="2111"/>
                      <a:pt x="0" y="2404"/>
                      <a:pt x="59" y="2974"/>
                    </a:cubicBezTo>
                    <a:cubicBezTo>
                      <a:pt x="61" y="2995"/>
                      <a:pt x="86" y="3129"/>
                      <a:pt x="117" y="3200"/>
                    </a:cubicBezTo>
                    <a:cubicBezTo>
                      <a:pt x="460" y="3200"/>
                      <a:pt x="460" y="3200"/>
                      <a:pt x="460" y="3200"/>
                    </a:cubicBezTo>
                    <a:cubicBezTo>
                      <a:pt x="326" y="3069"/>
                      <a:pt x="268" y="2882"/>
                      <a:pt x="373" y="2710"/>
                    </a:cubicBezTo>
                    <a:cubicBezTo>
                      <a:pt x="487" y="2524"/>
                      <a:pt x="727" y="2502"/>
                      <a:pt x="911" y="2577"/>
                    </a:cubicBezTo>
                    <a:cubicBezTo>
                      <a:pt x="1062" y="2638"/>
                      <a:pt x="1173" y="2740"/>
                      <a:pt x="1333" y="2784"/>
                    </a:cubicBezTo>
                    <a:cubicBezTo>
                      <a:pt x="1622" y="2863"/>
                      <a:pt x="1913" y="2770"/>
                      <a:pt x="2089" y="2521"/>
                    </a:cubicBezTo>
                    <a:cubicBezTo>
                      <a:pt x="2285" y="2244"/>
                      <a:pt x="2183" y="1820"/>
                      <a:pt x="1905" y="1633"/>
                    </a:cubicBezTo>
                    <a:cubicBezTo>
                      <a:pt x="1814" y="1572"/>
                      <a:pt x="1713" y="1509"/>
                      <a:pt x="1613" y="1464"/>
                    </a:cubicBezTo>
                    <a:cubicBezTo>
                      <a:pt x="1392" y="1366"/>
                      <a:pt x="1172" y="1223"/>
                      <a:pt x="1263" y="940"/>
                    </a:cubicBezTo>
                    <a:cubicBezTo>
                      <a:pt x="1320" y="766"/>
                      <a:pt x="1515" y="671"/>
                      <a:pt x="1690" y="696"/>
                    </a:cubicBezTo>
                    <a:cubicBezTo>
                      <a:pt x="1892" y="724"/>
                      <a:pt x="2040" y="913"/>
                      <a:pt x="2240" y="962"/>
                    </a:cubicBezTo>
                    <a:cubicBezTo>
                      <a:pt x="2639" y="1059"/>
                      <a:pt x="2929" y="802"/>
                      <a:pt x="3028" y="526"/>
                    </a:cubicBezTo>
                    <a:cubicBezTo>
                      <a:pt x="3120" y="270"/>
                      <a:pt x="3009" y="35"/>
                      <a:pt x="2991" y="0"/>
                    </a:cubicBezTo>
                    <a:lnTo>
                      <a:pt x="2665" y="0"/>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39" name="Group 242">
              <a:extLst>
                <a:ext uri="{FF2B5EF4-FFF2-40B4-BE49-F238E27FC236}">
                  <a16:creationId xmlns:a16="http://schemas.microsoft.com/office/drawing/2014/main" id="{5AE95D25-7B68-4887-84F4-620022F2E19E}"/>
                </a:ext>
              </a:extLst>
            </p:cNvPr>
            <p:cNvGrpSpPr/>
            <p:nvPr/>
          </p:nvGrpSpPr>
          <p:grpSpPr>
            <a:xfrm>
              <a:off x="3154363" y="-1588"/>
              <a:ext cx="4429125" cy="5114926"/>
              <a:chOff x="3154363" y="-1588"/>
              <a:chExt cx="4429125" cy="5114926"/>
            </a:xfrm>
          </p:grpSpPr>
          <p:sp>
            <p:nvSpPr>
              <p:cNvPr id="40" name="Freeform 144">
                <a:extLst>
                  <a:ext uri="{FF2B5EF4-FFF2-40B4-BE49-F238E27FC236}">
                    <a16:creationId xmlns:a16="http://schemas.microsoft.com/office/drawing/2014/main" id="{E2DB0373-AE73-4A4E-8EF6-40860BB930BF}"/>
                  </a:ext>
                </a:extLst>
              </p:cNvPr>
              <p:cNvSpPr>
                <a:spLocks/>
              </p:cNvSpPr>
              <p:nvPr/>
            </p:nvSpPr>
            <p:spPr bwMode="auto">
              <a:xfrm>
                <a:off x="5073650" y="908050"/>
                <a:ext cx="157163" cy="66675"/>
              </a:xfrm>
              <a:custGeom>
                <a:avLst/>
                <a:gdLst/>
                <a:ahLst/>
                <a:cxnLst>
                  <a:cxn ang="0">
                    <a:pos x="98" y="12"/>
                  </a:cxn>
                  <a:cxn ang="0">
                    <a:pos x="96" y="0"/>
                  </a:cxn>
                  <a:cxn ang="0">
                    <a:pos x="0" y="30"/>
                  </a:cxn>
                  <a:cxn ang="0">
                    <a:pos x="5" y="41"/>
                  </a:cxn>
                  <a:cxn ang="0">
                    <a:pos x="98" y="12"/>
                  </a:cxn>
                </a:cxnLst>
                <a:rect l="0" t="0" r="r" b="b"/>
                <a:pathLst>
                  <a:path w="98" h="41">
                    <a:moveTo>
                      <a:pt x="98" y="12"/>
                    </a:moveTo>
                    <a:cubicBezTo>
                      <a:pt x="96" y="0"/>
                      <a:pt x="96" y="0"/>
                      <a:pt x="96" y="0"/>
                    </a:cubicBezTo>
                    <a:cubicBezTo>
                      <a:pt x="63" y="7"/>
                      <a:pt x="31" y="17"/>
                      <a:pt x="0" y="30"/>
                    </a:cubicBezTo>
                    <a:cubicBezTo>
                      <a:pt x="5" y="41"/>
                      <a:pt x="5" y="41"/>
                      <a:pt x="5" y="41"/>
                    </a:cubicBezTo>
                    <a:cubicBezTo>
                      <a:pt x="35" y="29"/>
                      <a:pt x="66" y="19"/>
                      <a:pt x="98" y="1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145">
                <a:extLst>
                  <a:ext uri="{FF2B5EF4-FFF2-40B4-BE49-F238E27FC236}">
                    <a16:creationId xmlns:a16="http://schemas.microsoft.com/office/drawing/2014/main" id="{B3721B80-34F8-4214-8862-5EC9A469C558}"/>
                  </a:ext>
                </a:extLst>
              </p:cNvPr>
              <p:cNvSpPr>
                <a:spLocks/>
              </p:cNvSpPr>
              <p:nvPr/>
            </p:nvSpPr>
            <p:spPr bwMode="auto">
              <a:xfrm>
                <a:off x="5081588" y="2405063"/>
                <a:ext cx="150813" cy="88900"/>
              </a:xfrm>
              <a:custGeom>
                <a:avLst/>
                <a:gdLst/>
                <a:ahLst/>
                <a:cxnLst>
                  <a:cxn ang="0">
                    <a:pos x="0" y="11"/>
                  </a:cxn>
                  <a:cxn ang="0">
                    <a:pos x="88" y="56"/>
                  </a:cxn>
                  <a:cxn ang="0">
                    <a:pos x="94" y="45"/>
                  </a:cxn>
                  <a:cxn ang="0">
                    <a:pos x="6" y="0"/>
                  </a:cxn>
                  <a:cxn ang="0">
                    <a:pos x="0" y="11"/>
                  </a:cxn>
                </a:cxnLst>
                <a:rect l="0" t="0" r="r" b="b"/>
                <a:pathLst>
                  <a:path w="94" h="56">
                    <a:moveTo>
                      <a:pt x="0" y="11"/>
                    </a:moveTo>
                    <a:cubicBezTo>
                      <a:pt x="25" y="24"/>
                      <a:pt x="53" y="39"/>
                      <a:pt x="88" y="56"/>
                    </a:cubicBezTo>
                    <a:cubicBezTo>
                      <a:pt x="94" y="45"/>
                      <a:pt x="94" y="45"/>
                      <a:pt x="94" y="45"/>
                    </a:cubicBezTo>
                    <a:cubicBezTo>
                      <a:pt x="58" y="28"/>
                      <a:pt x="30" y="14"/>
                      <a:pt x="6" y="0"/>
                    </a:cubicBezTo>
                    <a:lnTo>
                      <a:pt x="0"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146">
                <a:extLst>
                  <a:ext uri="{FF2B5EF4-FFF2-40B4-BE49-F238E27FC236}">
                    <a16:creationId xmlns:a16="http://schemas.microsoft.com/office/drawing/2014/main" id="{601ECE84-4FE8-4585-B3A2-7DD30F33FD32}"/>
                  </a:ext>
                </a:extLst>
              </p:cNvPr>
              <p:cNvSpPr>
                <a:spLocks/>
              </p:cNvSpPr>
              <p:nvPr/>
            </p:nvSpPr>
            <p:spPr bwMode="auto">
              <a:xfrm>
                <a:off x="5059363" y="4243388"/>
                <a:ext cx="158750" cy="46038"/>
              </a:xfrm>
              <a:custGeom>
                <a:avLst/>
                <a:gdLst/>
                <a:ahLst/>
                <a:cxnLst>
                  <a:cxn ang="0">
                    <a:pos x="99" y="17"/>
                  </a:cxn>
                  <a:cxn ang="0">
                    <a:pos x="3" y="0"/>
                  </a:cxn>
                  <a:cxn ang="0">
                    <a:pos x="0" y="12"/>
                  </a:cxn>
                  <a:cxn ang="0">
                    <a:pos x="99" y="29"/>
                  </a:cxn>
                  <a:cxn ang="0">
                    <a:pos x="99" y="17"/>
                  </a:cxn>
                </a:cxnLst>
                <a:rect l="0" t="0" r="r" b="b"/>
                <a:pathLst>
                  <a:path w="99" h="29">
                    <a:moveTo>
                      <a:pt x="99" y="17"/>
                    </a:moveTo>
                    <a:cubicBezTo>
                      <a:pt x="66" y="15"/>
                      <a:pt x="34" y="10"/>
                      <a:pt x="3" y="0"/>
                    </a:cubicBezTo>
                    <a:cubicBezTo>
                      <a:pt x="0" y="12"/>
                      <a:pt x="0" y="12"/>
                      <a:pt x="0" y="12"/>
                    </a:cubicBezTo>
                    <a:cubicBezTo>
                      <a:pt x="32" y="21"/>
                      <a:pt x="65" y="27"/>
                      <a:pt x="99" y="29"/>
                    </a:cubicBezTo>
                    <a:lnTo>
                      <a:pt x="99"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147">
                <a:extLst>
                  <a:ext uri="{FF2B5EF4-FFF2-40B4-BE49-F238E27FC236}">
                    <a16:creationId xmlns:a16="http://schemas.microsoft.com/office/drawing/2014/main" id="{8345C0AA-5C50-496C-A0B1-BC5486D81A33}"/>
                  </a:ext>
                </a:extLst>
              </p:cNvPr>
              <p:cNvSpPr>
                <a:spLocks/>
              </p:cNvSpPr>
              <p:nvPr/>
            </p:nvSpPr>
            <p:spPr bwMode="auto">
              <a:xfrm>
                <a:off x="5281613" y="4248150"/>
                <a:ext cx="160338" cy="41275"/>
              </a:xfrm>
              <a:custGeom>
                <a:avLst/>
                <a:gdLst/>
                <a:ahLst/>
                <a:cxnLst>
                  <a:cxn ang="0">
                    <a:pos x="97" y="0"/>
                  </a:cxn>
                  <a:cxn ang="0">
                    <a:pos x="0" y="14"/>
                  </a:cxn>
                  <a:cxn ang="0">
                    <a:pos x="0" y="26"/>
                  </a:cxn>
                  <a:cxn ang="0">
                    <a:pos x="99" y="12"/>
                  </a:cxn>
                  <a:cxn ang="0">
                    <a:pos x="97" y="0"/>
                  </a:cxn>
                </a:cxnLst>
                <a:rect l="0" t="0" r="r" b="b"/>
                <a:pathLst>
                  <a:path w="99" h="26">
                    <a:moveTo>
                      <a:pt x="97" y="0"/>
                    </a:moveTo>
                    <a:cubicBezTo>
                      <a:pt x="64" y="8"/>
                      <a:pt x="32" y="13"/>
                      <a:pt x="0" y="14"/>
                    </a:cubicBezTo>
                    <a:cubicBezTo>
                      <a:pt x="0" y="26"/>
                      <a:pt x="0" y="26"/>
                      <a:pt x="0" y="26"/>
                    </a:cubicBezTo>
                    <a:cubicBezTo>
                      <a:pt x="33" y="25"/>
                      <a:pt x="66" y="20"/>
                      <a:pt x="99" y="12"/>
                    </a:cubicBezTo>
                    <a:lnTo>
                      <a:pt x="9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48">
                <a:extLst>
                  <a:ext uri="{FF2B5EF4-FFF2-40B4-BE49-F238E27FC236}">
                    <a16:creationId xmlns:a16="http://schemas.microsoft.com/office/drawing/2014/main" id="{5BC93562-8C97-445D-BF61-3D437D34B3A3}"/>
                  </a:ext>
                </a:extLst>
              </p:cNvPr>
              <p:cNvSpPr>
                <a:spLocks/>
              </p:cNvSpPr>
              <p:nvPr/>
            </p:nvSpPr>
            <p:spPr bwMode="auto">
              <a:xfrm>
                <a:off x="5280025" y="2506663"/>
                <a:ext cx="153988" cy="84138"/>
              </a:xfrm>
              <a:custGeom>
                <a:avLst/>
                <a:gdLst/>
                <a:ahLst/>
                <a:cxnLst>
                  <a:cxn ang="0">
                    <a:pos x="81" y="49"/>
                  </a:cxn>
                  <a:cxn ang="0">
                    <a:pos x="90" y="53"/>
                  </a:cxn>
                  <a:cxn ang="0">
                    <a:pos x="95" y="42"/>
                  </a:cxn>
                  <a:cxn ang="0">
                    <a:pos x="86" y="38"/>
                  </a:cxn>
                  <a:cxn ang="0">
                    <a:pos x="28" y="10"/>
                  </a:cxn>
                  <a:cxn ang="0">
                    <a:pos x="5" y="0"/>
                  </a:cxn>
                  <a:cxn ang="0">
                    <a:pos x="0" y="10"/>
                  </a:cxn>
                  <a:cxn ang="0">
                    <a:pos x="23" y="21"/>
                  </a:cxn>
                  <a:cxn ang="0">
                    <a:pos x="81" y="49"/>
                  </a:cxn>
                </a:cxnLst>
                <a:rect l="0" t="0" r="r" b="b"/>
                <a:pathLst>
                  <a:path w="95" h="53">
                    <a:moveTo>
                      <a:pt x="81" y="49"/>
                    </a:moveTo>
                    <a:cubicBezTo>
                      <a:pt x="90" y="53"/>
                      <a:pt x="90" y="53"/>
                      <a:pt x="90" y="53"/>
                    </a:cubicBezTo>
                    <a:cubicBezTo>
                      <a:pt x="95" y="42"/>
                      <a:pt x="95" y="42"/>
                      <a:pt x="95" y="42"/>
                    </a:cubicBezTo>
                    <a:cubicBezTo>
                      <a:pt x="86" y="38"/>
                      <a:pt x="86" y="38"/>
                      <a:pt x="86" y="38"/>
                    </a:cubicBezTo>
                    <a:cubicBezTo>
                      <a:pt x="67" y="29"/>
                      <a:pt x="47" y="19"/>
                      <a:pt x="28" y="10"/>
                    </a:cubicBezTo>
                    <a:cubicBezTo>
                      <a:pt x="5" y="0"/>
                      <a:pt x="5" y="0"/>
                      <a:pt x="5" y="0"/>
                    </a:cubicBezTo>
                    <a:cubicBezTo>
                      <a:pt x="0" y="10"/>
                      <a:pt x="0" y="10"/>
                      <a:pt x="0" y="10"/>
                    </a:cubicBezTo>
                    <a:cubicBezTo>
                      <a:pt x="23" y="21"/>
                      <a:pt x="23" y="21"/>
                      <a:pt x="23" y="21"/>
                    </a:cubicBezTo>
                    <a:cubicBezTo>
                      <a:pt x="42" y="30"/>
                      <a:pt x="62" y="39"/>
                      <a:pt x="81" y="4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5" name="Freeform 149">
                <a:extLst>
                  <a:ext uri="{FF2B5EF4-FFF2-40B4-BE49-F238E27FC236}">
                    <a16:creationId xmlns:a16="http://schemas.microsoft.com/office/drawing/2014/main" id="{3E9EBF19-D8BF-456F-9F87-B61E7F4EA477}"/>
                  </a:ext>
                </a:extLst>
              </p:cNvPr>
              <p:cNvSpPr>
                <a:spLocks/>
              </p:cNvSpPr>
              <p:nvPr/>
            </p:nvSpPr>
            <p:spPr bwMode="auto">
              <a:xfrm>
                <a:off x="5289550" y="884238"/>
                <a:ext cx="161925" cy="31750"/>
              </a:xfrm>
              <a:custGeom>
                <a:avLst/>
                <a:gdLst/>
                <a:ahLst/>
                <a:cxnLst>
                  <a:cxn ang="0">
                    <a:pos x="99" y="12"/>
                  </a:cxn>
                  <a:cxn ang="0">
                    <a:pos x="100" y="12"/>
                  </a:cxn>
                  <a:cxn ang="0">
                    <a:pos x="100" y="0"/>
                  </a:cxn>
                  <a:cxn ang="0">
                    <a:pos x="99" y="0"/>
                  </a:cxn>
                  <a:cxn ang="0">
                    <a:pos x="0" y="7"/>
                  </a:cxn>
                  <a:cxn ang="0">
                    <a:pos x="2" y="19"/>
                  </a:cxn>
                  <a:cxn ang="0">
                    <a:pos x="99" y="12"/>
                  </a:cxn>
                </a:cxnLst>
                <a:rect l="0" t="0" r="r" b="b"/>
                <a:pathLst>
                  <a:path w="100" h="19">
                    <a:moveTo>
                      <a:pt x="99" y="12"/>
                    </a:moveTo>
                    <a:cubicBezTo>
                      <a:pt x="100" y="12"/>
                      <a:pt x="100" y="12"/>
                      <a:pt x="100" y="12"/>
                    </a:cubicBezTo>
                    <a:cubicBezTo>
                      <a:pt x="100" y="0"/>
                      <a:pt x="100" y="0"/>
                      <a:pt x="100" y="0"/>
                    </a:cubicBezTo>
                    <a:cubicBezTo>
                      <a:pt x="99" y="0"/>
                      <a:pt x="99" y="0"/>
                      <a:pt x="99" y="0"/>
                    </a:cubicBezTo>
                    <a:cubicBezTo>
                      <a:pt x="66" y="0"/>
                      <a:pt x="33" y="2"/>
                      <a:pt x="0" y="7"/>
                    </a:cubicBezTo>
                    <a:cubicBezTo>
                      <a:pt x="2" y="19"/>
                      <a:pt x="2" y="19"/>
                      <a:pt x="2" y="19"/>
                    </a:cubicBezTo>
                    <a:cubicBezTo>
                      <a:pt x="34" y="14"/>
                      <a:pt x="67" y="12"/>
                      <a:pt x="99" y="1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150">
                <a:extLst>
                  <a:ext uri="{FF2B5EF4-FFF2-40B4-BE49-F238E27FC236}">
                    <a16:creationId xmlns:a16="http://schemas.microsoft.com/office/drawing/2014/main" id="{408DD6A0-2974-4294-A10D-8BD3A7C8F808}"/>
                  </a:ext>
                </a:extLst>
              </p:cNvPr>
              <p:cNvSpPr>
                <a:spLocks/>
              </p:cNvSpPr>
              <p:nvPr/>
            </p:nvSpPr>
            <p:spPr bwMode="auto">
              <a:xfrm>
                <a:off x="4892675" y="2282825"/>
                <a:ext cx="142875" cy="107950"/>
              </a:xfrm>
              <a:custGeom>
                <a:avLst/>
                <a:gdLst/>
                <a:ahLst/>
                <a:cxnLst>
                  <a:cxn ang="0">
                    <a:pos x="0" y="9"/>
                  </a:cxn>
                  <a:cxn ang="0">
                    <a:pos x="82" y="67"/>
                  </a:cxn>
                  <a:cxn ang="0">
                    <a:pos x="89" y="56"/>
                  </a:cxn>
                  <a:cxn ang="0">
                    <a:pos x="8" y="0"/>
                  </a:cxn>
                  <a:cxn ang="0">
                    <a:pos x="0" y="9"/>
                  </a:cxn>
                </a:cxnLst>
                <a:rect l="0" t="0" r="r" b="b"/>
                <a:pathLst>
                  <a:path w="89" h="67">
                    <a:moveTo>
                      <a:pt x="0" y="9"/>
                    </a:moveTo>
                    <a:cubicBezTo>
                      <a:pt x="25" y="29"/>
                      <a:pt x="51" y="48"/>
                      <a:pt x="82" y="67"/>
                    </a:cubicBezTo>
                    <a:cubicBezTo>
                      <a:pt x="89" y="56"/>
                      <a:pt x="89" y="56"/>
                      <a:pt x="89" y="56"/>
                    </a:cubicBezTo>
                    <a:cubicBezTo>
                      <a:pt x="58" y="38"/>
                      <a:pt x="32" y="19"/>
                      <a:pt x="8" y="0"/>
                    </a:cubicBezTo>
                    <a:lnTo>
                      <a:pt x="0"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7" name="Freeform 151">
                <a:extLst>
                  <a:ext uri="{FF2B5EF4-FFF2-40B4-BE49-F238E27FC236}">
                    <a16:creationId xmlns:a16="http://schemas.microsoft.com/office/drawing/2014/main" id="{F7364EB1-89BA-48D3-B622-6BD5C6FAB480}"/>
                  </a:ext>
                </a:extLst>
              </p:cNvPr>
              <p:cNvSpPr>
                <a:spLocks/>
              </p:cNvSpPr>
              <p:nvPr/>
            </p:nvSpPr>
            <p:spPr bwMode="auto">
              <a:xfrm>
                <a:off x="4716463" y="1108075"/>
                <a:ext cx="122238" cy="128588"/>
              </a:xfrm>
              <a:custGeom>
                <a:avLst/>
                <a:gdLst/>
                <a:ahLst/>
                <a:cxnLst>
                  <a:cxn ang="0">
                    <a:pos x="76" y="9"/>
                  </a:cxn>
                  <a:cxn ang="0">
                    <a:pos x="68" y="0"/>
                  </a:cxn>
                  <a:cxn ang="0">
                    <a:pos x="0" y="73"/>
                  </a:cxn>
                  <a:cxn ang="0">
                    <a:pos x="10" y="80"/>
                  </a:cxn>
                  <a:cxn ang="0">
                    <a:pos x="76" y="9"/>
                  </a:cxn>
                </a:cxnLst>
                <a:rect l="0" t="0" r="r" b="b"/>
                <a:pathLst>
                  <a:path w="76" h="80">
                    <a:moveTo>
                      <a:pt x="76" y="9"/>
                    </a:moveTo>
                    <a:cubicBezTo>
                      <a:pt x="68" y="0"/>
                      <a:pt x="68" y="0"/>
                      <a:pt x="68" y="0"/>
                    </a:cubicBezTo>
                    <a:cubicBezTo>
                      <a:pt x="43" y="22"/>
                      <a:pt x="20" y="47"/>
                      <a:pt x="0" y="73"/>
                    </a:cubicBezTo>
                    <a:cubicBezTo>
                      <a:pt x="10" y="80"/>
                      <a:pt x="10" y="80"/>
                      <a:pt x="10" y="80"/>
                    </a:cubicBezTo>
                    <a:cubicBezTo>
                      <a:pt x="29" y="55"/>
                      <a:pt x="51" y="30"/>
                      <a:pt x="76"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8" name="Freeform 152">
                <a:extLst>
                  <a:ext uri="{FF2B5EF4-FFF2-40B4-BE49-F238E27FC236}">
                    <a16:creationId xmlns:a16="http://schemas.microsoft.com/office/drawing/2014/main" id="{67BC59B8-1360-4220-831E-8578EC622423}"/>
                  </a:ext>
                </a:extLst>
              </p:cNvPr>
              <p:cNvSpPr>
                <a:spLocks/>
              </p:cNvSpPr>
              <p:nvPr/>
            </p:nvSpPr>
            <p:spPr bwMode="auto">
              <a:xfrm>
                <a:off x="4579938" y="1489075"/>
                <a:ext cx="34925" cy="161925"/>
              </a:xfrm>
              <a:custGeom>
                <a:avLst/>
                <a:gdLst/>
                <a:ahLst/>
                <a:cxnLst>
                  <a:cxn ang="0">
                    <a:pos x="12" y="99"/>
                  </a:cxn>
                  <a:cxn ang="0">
                    <a:pos x="12" y="94"/>
                  </a:cxn>
                  <a:cxn ang="0">
                    <a:pos x="22" y="2"/>
                  </a:cxn>
                  <a:cxn ang="0">
                    <a:pos x="10" y="0"/>
                  </a:cxn>
                  <a:cxn ang="0">
                    <a:pos x="0" y="94"/>
                  </a:cxn>
                  <a:cxn ang="0">
                    <a:pos x="0" y="100"/>
                  </a:cxn>
                  <a:cxn ang="0">
                    <a:pos x="12" y="99"/>
                  </a:cxn>
                </a:cxnLst>
                <a:rect l="0" t="0" r="r" b="b"/>
                <a:pathLst>
                  <a:path w="22" h="100">
                    <a:moveTo>
                      <a:pt x="12" y="99"/>
                    </a:moveTo>
                    <a:cubicBezTo>
                      <a:pt x="12" y="98"/>
                      <a:pt x="12" y="96"/>
                      <a:pt x="12" y="94"/>
                    </a:cubicBezTo>
                    <a:cubicBezTo>
                      <a:pt x="12" y="63"/>
                      <a:pt x="16" y="32"/>
                      <a:pt x="22" y="2"/>
                    </a:cubicBezTo>
                    <a:cubicBezTo>
                      <a:pt x="10" y="0"/>
                      <a:pt x="10" y="0"/>
                      <a:pt x="10" y="0"/>
                    </a:cubicBezTo>
                    <a:cubicBezTo>
                      <a:pt x="4" y="30"/>
                      <a:pt x="0" y="62"/>
                      <a:pt x="0" y="94"/>
                    </a:cubicBezTo>
                    <a:cubicBezTo>
                      <a:pt x="0" y="96"/>
                      <a:pt x="0" y="98"/>
                      <a:pt x="0" y="100"/>
                    </a:cubicBezTo>
                    <a:lnTo>
                      <a:pt x="12" y="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153">
                <a:extLst>
                  <a:ext uri="{FF2B5EF4-FFF2-40B4-BE49-F238E27FC236}">
                    <a16:creationId xmlns:a16="http://schemas.microsoft.com/office/drawing/2014/main" id="{34FA246B-AFFB-42C8-AF59-8362D71773BC}"/>
                  </a:ext>
                </a:extLst>
              </p:cNvPr>
              <p:cNvSpPr>
                <a:spLocks/>
              </p:cNvSpPr>
              <p:nvPr/>
            </p:nvSpPr>
            <p:spPr bwMode="auto">
              <a:xfrm>
                <a:off x="4613275" y="1279525"/>
                <a:ext cx="84138" cy="152400"/>
              </a:xfrm>
              <a:custGeom>
                <a:avLst/>
                <a:gdLst/>
                <a:ahLst/>
                <a:cxnLst>
                  <a:cxn ang="0">
                    <a:pos x="43" y="22"/>
                  </a:cxn>
                  <a:cxn ang="0">
                    <a:pos x="52" y="7"/>
                  </a:cxn>
                  <a:cxn ang="0">
                    <a:pos x="42" y="0"/>
                  </a:cxn>
                  <a:cxn ang="0">
                    <a:pos x="32" y="16"/>
                  </a:cxn>
                  <a:cxn ang="0">
                    <a:pos x="0" y="92"/>
                  </a:cxn>
                  <a:cxn ang="0">
                    <a:pos x="11" y="95"/>
                  </a:cxn>
                  <a:cxn ang="0">
                    <a:pos x="43" y="22"/>
                  </a:cxn>
                </a:cxnLst>
                <a:rect l="0" t="0" r="r" b="b"/>
                <a:pathLst>
                  <a:path w="52" h="95">
                    <a:moveTo>
                      <a:pt x="43" y="22"/>
                    </a:moveTo>
                    <a:cubicBezTo>
                      <a:pt x="46" y="17"/>
                      <a:pt x="49" y="12"/>
                      <a:pt x="52" y="7"/>
                    </a:cubicBezTo>
                    <a:cubicBezTo>
                      <a:pt x="42" y="0"/>
                      <a:pt x="42" y="0"/>
                      <a:pt x="42" y="0"/>
                    </a:cubicBezTo>
                    <a:cubicBezTo>
                      <a:pt x="38" y="6"/>
                      <a:pt x="35" y="11"/>
                      <a:pt x="32" y="16"/>
                    </a:cubicBezTo>
                    <a:cubicBezTo>
                      <a:pt x="19" y="40"/>
                      <a:pt x="8" y="66"/>
                      <a:pt x="0" y="92"/>
                    </a:cubicBezTo>
                    <a:cubicBezTo>
                      <a:pt x="11" y="95"/>
                      <a:pt x="11" y="95"/>
                      <a:pt x="11" y="95"/>
                    </a:cubicBezTo>
                    <a:cubicBezTo>
                      <a:pt x="19" y="70"/>
                      <a:pt x="30" y="45"/>
                      <a:pt x="43"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154">
                <a:extLst>
                  <a:ext uri="{FF2B5EF4-FFF2-40B4-BE49-F238E27FC236}">
                    <a16:creationId xmlns:a16="http://schemas.microsoft.com/office/drawing/2014/main" id="{325788F9-7F9B-494C-9801-E3DAED09714A}"/>
                  </a:ext>
                </a:extLst>
              </p:cNvPr>
              <p:cNvSpPr>
                <a:spLocks/>
              </p:cNvSpPr>
              <p:nvPr/>
            </p:nvSpPr>
            <p:spPr bwMode="auto">
              <a:xfrm>
                <a:off x="4452938" y="3956050"/>
                <a:ext cx="149225" cy="90488"/>
              </a:xfrm>
              <a:custGeom>
                <a:avLst/>
                <a:gdLst/>
                <a:ahLst/>
                <a:cxnLst>
                  <a:cxn ang="0">
                    <a:pos x="88" y="56"/>
                  </a:cxn>
                  <a:cxn ang="0">
                    <a:pos x="93" y="46"/>
                  </a:cxn>
                  <a:cxn ang="0">
                    <a:pos x="40" y="18"/>
                  </a:cxn>
                  <a:cxn ang="0">
                    <a:pos x="5" y="0"/>
                  </a:cxn>
                  <a:cxn ang="0">
                    <a:pos x="0" y="11"/>
                  </a:cxn>
                  <a:cxn ang="0">
                    <a:pos x="35" y="29"/>
                  </a:cxn>
                  <a:cxn ang="0">
                    <a:pos x="88" y="56"/>
                  </a:cxn>
                </a:cxnLst>
                <a:rect l="0" t="0" r="r" b="b"/>
                <a:pathLst>
                  <a:path w="93" h="56">
                    <a:moveTo>
                      <a:pt x="88" y="56"/>
                    </a:moveTo>
                    <a:cubicBezTo>
                      <a:pt x="93" y="46"/>
                      <a:pt x="93" y="46"/>
                      <a:pt x="93" y="46"/>
                    </a:cubicBezTo>
                    <a:cubicBezTo>
                      <a:pt x="79" y="38"/>
                      <a:pt x="60" y="28"/>
                      <a:pt x="40" y="18"/>
                    </a:cubicBezTo>
                    <a:cubicBezTo>
                      <a:pt x="28" y="12"/>
                      <a:pt x="16" y="6"/>
                      <a:pt x="5" y="0"/>
                    </a:cubicBezTo>
                    <a:cubicBezTo>
                      <a:pt x="0" y="11"/>
                      <a:pt x="0" y="11"/>
                      <a:pt x="0" y="11"/>
                    </a:cubicBezTo>
                    <a:cubicBezTo>
                      <a:pt x="11" y="16"/>
                      <a:pt x="23" y="22"/>
                      <a:pt x="35" y="29"/>
                    </a:cubicBezTo>
                    <a:cubicBezTo>
                      <a:pt x="54" y="39"/>
                      <a:pt x="73" y="49"/>
                      <a:pt x="88" y="5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155">
                <a:extLst>
                  <a:ext uri="{FF2B5EF4-FFF2-40B4-BE49-F238E27FC236}">
                    <a16:creationId xmlns:a16="http://schemas.microsoft.com/office/drawing/2014/main" id="{D78261B9-D7B0-40EE-9AB8-2F71CA4EEDB3}"/>
                  </a:ext>
                </a:extLst>
              </p:cNvPr>
              <p:cNvSpPr>
                <a:spLocks/>
              </p:cNvSpPr>
              <p:nvPr/>
            </p:nvSpPr>
            <p:spPr bwMode="auto">
              <a:xfrm>
                <a:off x="4738688" y="2120900"/>
                <a:ext cx="119063" cy="133350"/>
              </a:xfrm>
              <a:custGeom>
                <a:avLst/>
                <a:gdLst/>
                <a:ahLst/>
                <a:cxnLst>
                  <a:cxn ang="0">
                    <a:pos x="0" y="7"/>
                  </a:cxn>
                  <a:cxn ang="0">
                    <a:pos x="66" y="83"/>
                  </a:cxn>
                  <a:cxn ang="0">
                    <a:pos x="74" y="74"/>
                  </a:cxn>
                  <a:cxn ang="0">
                    <a:pos x="10" y="0"/>
                  </a:cxn>
                  <a:cxn ang="0">
                    <a:pos x="0" y="7"/>
                  </a:cxn>
                </a:cxnLst>
                <a:rect l="0" t="0" r="r" b="b"/>
                <a:pathLst>
                  <a:path w="74" h="83">
                    <a:moveTo>
                      <a:pt x="0" y="7"/>
                    </a:moveTo>
                    <a:cubicBezTo>
                      <a:pt x="19" y="35"/>
                      <a:pt x="41" y="59"/>
                      <a:pt x="66" y="83"/>
                    </a:cubicBezTo>
                    <a:cubicBezTo>
                      <a:pt x="74" y="74"/>
                      <a:pt x="74" y="74"/>
                      <a:pt x="74" y="74"/>
                    </a:cubicBezTo>
                    <a:cubicBezTo>
                      <a:pt x="50" y="51"/>
                      <a:pt x="29" y="27"/>
                      <a:pt x="10" y="0"/>
                    </a:cubicBezTo>
                    <a:lnTo>
                      <a:pt x="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2" name="Freeform 156">
                <a:extLst>
                  <a:ext uri="{FF2B5EF4-FFF2-40B4-BE49-F238E27FC236}">
                    <a16:creationId xmlns:a16="http://schemas.microsoft.com/office/drawing/2014/main" id="{EADA5F18-C1EA-444F-A9F5-8C028751DA73}"/>
                  </a:ext>
                </a:extLst>
              </p:cNvPr>
              <p:cNvSpPr>
                <a:spLocks/>
              </p:cNvSpPr>
              <p:nvPr/>
            </p:nvSpPr>
            <p:spPr bwMode="auto">
              <a:xfrm>
                <a:off x="4876800" y="982663"/>
                <a:ext cx="146050" cy="100013"/>
              </a:xfrm>
              <a:custGeom>
                <a:avLst/>
                <a:gdLst/>
                <a:ahLst/>
                <a:cxnLst>
                  <a:cxn ang="0">
                    <a:pos x="91" y="11"/>
                  </a:cxn>
                  <a:cxn ang="0">
                    <a:pos x="85" y="0"/>
                  </a:cxn>
                  <a:cxn ang="0">
                    <a:pos x="0" y="52"/>
                  </a:cxn>
                  <a:cxn ang="0">
                    <a:pos x="7" y="62"/>
                  </a:cxn>
                  <a:cxn ang="0">
                    <a:pos x="91" y="11"/>
                  </a:cxn>
                </a:cxnLst>
                <a:rect l="0" t="0" r="r" b="b"/>
                <a:pathLst>
                  <a:path w="91" h="62">
                    <a:moveTo>
                      <a:pt x="91" y="11"/>
                    </a:moveTo>
                    <a:cubicBezTo>
                      <a:pt x="85" y="0"/>
                      <a:pt x="85" y="0"/>
                      <a:pt x="85" y="0"/>
                    </a:cubicBezTo>
                    <a:cubicBezTo>
                      <a:pt x="55" y="15"/>
                      <a:pt x="26" y="33"/>
                      <a:pt x="0" y="52"/>
                    </a:cubicBezTo>
                    <a:cubicBezTo>
                      <a:pt x="7" y="62"/>
                      <a:pt x="7" y="62"/>
                      <a:pt x="7" y="62"/>
                    </a:cubicBezTo>
                    <a:cubicBezTo>
                      <a:pt x="33" y="43"/>
                      <a:pt x="61" y="26"/>
                      <a:pt x="91"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3" name="Freeform 157">
                <a:extLst>
                  <a:ext uri="{FF2B5EF4-FFF2-40B4-BE49-F238E27FC236}">
                    <a16:creationId xmlns:a16="http://schemas.microsoft.com/office/drawing/2014/main" id="{CB7076E2-036A-4E59-B170-205053AA3053}"/>
                  </a:ext>
                </a:extLst>
              </p:cNvPr>
              <p:cNvSpPr>
                <a:spLocks/>
              </p:cNvSpPr>
              <p:nvPr/>
            </p:nvSpPr>
            <p:spPr bwMode="auto">
              <a:xfrm>
                <a:off x="5730875" y="928688"/>
                <a:ext cx="155575" cy="74613"/>
              </a:xfrm>
              <a:custGeom>
                <a:avLst/>
                <a:gdLst/>
                <a:ahLst/>
                <a:cxnLst>
                  <a:cxn ang="0">
                    <a:pos x="92" y="47"/>
                  </a:cxn>
                  <a:cxn ang="0">
                    <a:pos x="97" y="36"/>
                  </a:cxn>
                  <a:cxn ang="0">
                    <a:pos x="14" y="3"/>
                  </a:cxn>
                  <a:cxn ang="0">
                    <a:pos x="4" y="0"/>
                  </a:cxn>
                  <a:cxn ang="0">
                    <a:pos x="0" y="11"/>
                  </a:cxn>
                  <a:cxn ang="0">
                    <a:pos x="10" y="15"/>
                  </a:cxn>
                  <a:cxn ang="0">
                    <a:pos x="92" y="47"/>
                  </a:cxn>
                </a:cxnLst>
                <a:rect l="0" t="0" r="r" b="b"/>
                <a:pathLst>
                  <a:path w="97" h="47">
                    <a:moveTo>
                      <a:pt x="92" y="47"/>
                    </a:moveTo>
                    <a:cubicBezTo>
                      <a:pt x="97" y="36"/>
                      <a:pt x="97" y="36"/>
                      <a:pt x="97" y="36"/>
                    </a:cubicBezTo>
                    <a:cubicBezTo>
                      <a:pt x="69" y="24"/>
                      <a:pt x="41" y="13"/>
                      <a:pt x="14" y="3"/>
                    </a:cubicBezTo>
                    <a:cubicBezTo>
                      <a:pt x="11" y="2"/>
                      <a:pt x="7" y="1"/>
                      <a:pt x="4" y="0"/>
                    </a:cubicBezTo>
                    <a:cubicBezTo>
                      <a:pt x="0" y="11"/>
                      <a:pt x="0" y="11"/>
                      <a:pt x="0" y="11"/>
                    </a:cubicBezTo>
                    <a:cubicBezTo>
                      <a:pt x="3" y="12"/>
                      <a:pt x="7" y="14"/>
                      <a:pt x="10" y="15"/>
                    </a:cubicBezTo>
                    <a:cubicBezTo>
                      <a:pt x="37" y="24"/>
                      <a:pt x="65" y="35"/>
                      <a:pt x="92" y="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158">
                <a:extLst>
                  <a:ext uri="{FF2B5EF4-FFF2-40B4-BE49-F238E27FC236}">
                    <a16:creationId xmlns:a16="http://schemas.microsoft.com/office/drawing/2014/main" id="{A454A84C-4BCA-4E59-A89D-45F55CC37C28}"/>
                  </a:ext>
                </a:extLst>
              </p:cNvPr>
              <p:cNvSpPr>
                <a:spLocks/>
              </p:cNvSpPr>
              <p:nvPr/>
            </p:nvSpPr>
            <p:spPr bwMode="auto">
              <a:xfrm>
                <a:off x="6070600" y="3241675"/>
                <a:ext cx="46038" cy="158750"/>
              </a:xfrm>
              <a:custGeom>
                <a:avLst/>
                <a:gdLst/>
                <a:ahLst/>
                <a:cxnLst>
                  <a:cxn ang="0">
                    <a:pos x="17" y="99"/>
                  </a:cxn>
                  <a:cxn ang="0">
                    <a:pos x="29" y="98"/>
                  </a:cxn>
                  <a:cxn ang="0">
                    <a:pos x="12" y="0"/>
                  </a:cxn>
                  <a:cxn ang="0">
                    <a:pos x="0" y="3"/>
                  </a:cxn>
                  <a:cxn ang="0">
                    <a:pos x="17" y="99"/>
                  </a:cxn>
                </a:cxnLst>
                <a:rect l="0" t="0" r="r" b="b"/>
                <a:pathLst>
                  <a:path w="29" h="99">
                    <a:moveTo>
                      <a:pt x="17" y="99"/>
                    </a:moveTo>
                    <a:cubicBezTo>
                      <a:pt x="29" y="98"/>
                      <a:pt x="29" y="98"/>
                      <a:pt x="29" y="98"/>
                    </a:cubicBezTo>
                    <a:cubicBezTo>
                      <a:pt x="27" y="65"/>
                      <a:pt x="21" y="32"/>
                      <a:pt x="12" y="0"/>
                    </a:cubicBezTo>
                    <a:cubicBezTo>
                      <a:pt x="0" y="3"/>
                      <a:pt x="0" y="3"/>
                      <a:pt x="0" y="3"/>
                    </a:cubicBezTo>
                    <a:cubicBezTo>
                      <a:pt x="9" y="34"/>
                      <a:pt x="15" y="67"/>
                      <a:pt x="17" y="9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159">
                <a:extLst>
                  <a:ext uri="{FF2B5EF4-FFF2-40B4-BE49-F238E27FC236}">
                    <a16:creationId xmlns:a16="http://schemas.microsoft.com/office/drawing/2014/main" id="{857BCCBB-1F2F-459C-9EB9-A86D03980A14}"/>
                  </a:ext>
                </a:extLst>
              </p:cNvPr>
              <p:cNvSpPr>
                <a:spLocks/>
              </p:cNvSpPr>
              <p:nvPr/>
            </p:nvSpPr>
            <p:spPr bwMode="auto">
              <a:xfrm>
                <a:off x="5983288" y="3033713"/>
                <a:ext cx="87313" cy="150813"/>
              </a:xfrm>
              <a:custGeom>
                <a:avLst/>
                <a:gdLst/>
                <a:ahLst/>
                <a:cxnLst>
                  <a:cxn ang="0">
                    <a:pos x="42" y="94"/>
                  </a:cxn>
                  <a:cxn ang="0">
                    <a:pos x="54" y="90"/>
                  </a:cxn>
                  <a:cxn ang="0">
                    <a:pos x="10" y="0"/>
                  </a:cxn>
                  <a:cxn ang="0">
                    <a:pos x="0" y="6"/>
                  </a:cxn>
                  <a:cxn ang="0">
                    <a:pos x="42" y="94"/>
                  </a:cxn>
                </a:cxnLst>
                <a:rect l="0" t="0" r="r" b="b"/>
                <a:pathLst>
                  <a:path w="54" h="94">
                    <a:moveTo>
                      <a:pt x="42" y="94"/>
                    </a:moveTo>
                    <a:cubicBezTo>
                      <a:pt x="54" y="90"/>
                      <a:pt x="54" y="90"/>
                      <a:pt x="54" y="90"/>
                    </a:cubicBezTo>
                    <a:cubicBezTo>
                      <a:pt x="42" y="59"/>
                      <a:pt x="27" y="29"/>
                      <a:pt x="10" y="0"/>
                    </a:cubicBezTo>
                    <a:cubicBezTo>
                      <a:pt x="0" y="6"/>
                      <a:pt x="0" y="6"/>
                      <a:pt x="0" y="6"/>
                    </a:cubicBezTo>
                    <a:cubicBezTo>
                      <a:pt x="17" y="35"/>
                      <a:pt x="31" y="64"/>
                      <a:pt x="42" y="9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6" name="Freeform 160">
                <a:extLst>
                  <a:ext uri="{FF2B5EF4-FFF2-40B4-BE49-F238E27FC236}">
                    <a16:creationId xmlns:a16="http://schemas.microsoft.com/office/drawing/2014/main" id="{533D61F7-3002-4C34-943D-F62BD113EFA3}"/>
                  </a:ext>
                </a:extLst>
              </p:cNvPr>
              <p:cNvSpPr>
                <a:spLocks/>
              </p:cNvSpPr>
              <p:nvPr/>
            </p:nvSpPr>
            <p:spPr bwMode="auto">
              <a:xfrm>
                <a:off x="5937250" y="1011238"/>
                <a:ext cx="150813" cy="88900"/>
              </a:xfrm>
              <a:custGeom>
                <a:avLst/>
                <a:gdLst/>
                <a:ahLst/>
                <a:cxnLst>
                  <a:cxn ang="0">
                    <a:pos x="94" y="45"/>
                  </a:cxn>
                  <a:cxn ang="0">
                    <a:pos x="5" y="0"/>
                  </a:cxn>
                  <a:cxn ang="0">
                    <a:pos x="0" y="11"/>
                  </a:cxn>
                  <a:cxn ang="0">
                    <a:pos x="88" y="55"/>
                  </a:cxn>
                  <a:cxn ang="0">
                    <a:pos x="94" y="45"/>
                  </a:cxn>
                </a:cxnLst>
                <a:rect l="0" t="0" r="r" b="b"/>
                <a:pathLst>
                  <a:path w="94" h="55">
                    <a:moveTo>
                      <a:pt x="94" y="45"/>
                    </a:moveTo>
                    <a:cubicBezTo>
                      <a:pt x="64" y="28"/>
                      <a:pt x="34" y="13"/>
                      <a:pt x="5" y="0"/>
                    </a:cubicBezTo>
                    <a:cubicBezTo>
                      <a:pt x="0" y="11"/>
                      <a:pt x="0" y="11"/>
                      <a:pt x="0" y="11"/>
                    </a:cubicBezTo>
                    <a:cubicBezTo>
                      <a:pt x="29" y="24"/>
                      <a:pt x="59" y="39"/>
                      <a:pt x="88" y="55"/>
                    </a:cubicBezTo>
                    <a:lnTo>
                      <a:pt x="94"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7" name="Freeform 161">
                <a:extLst>
                  <a:ext uri="{FF2B5EF4-FFF2-40B4-BE49-F238E27FC236}">
                    <a16:creationId xmlns:a16="http://schemas.microsoft.com/office/drawing/2014/main" id="{6DD55903-B376-4D8D-994D-3F9D33A942DC}"/>
                  </a:ext>
                </a:extLst>
              </p:cNvPr>
              <p:cNvSpPr>
                <a:spLocks/>
              </p:cNvSpPr>
              <p:nvPr/>
            </p:nvSpPr>
            <p:spPr bwMode="auto">
              <a:xfrm>
                <a:off x="7543800" y="314325"/>
                <a:ext cx="38100" cy="160338"/>
              </a:xfrm>
              <a:custGeom>
                <a:avLst/>
                <a:gdLst/>
                <a:ahLst/>
                <a:cxnLst>
                  <a:cxn ang="0">
                    <a:pos x="3" y="18"/>
                  </a:cxn>
                  <a:cxn ang="0">
                    <a:pos x="12" y="100"/>
                  </a:cxn>
                  <a:cxn ang="0">
                    <a:pos x="24" y="99"/>
                  </a:cxn>
                  <a:cxn ang="0">
                    <a:pos x="15" y="16"/>
                  </a:cxn>
                  <a:cxn ang="0">
                    <a:pos x="11" y="0"/>
                  </a:cxn>
                  <a:cxn ang="0">
                    <a:pos x="0" y="3"/>
                  </a:cxn>
                  <a:cxn ang="0">
                    <a:pos x="3" y="18"/>
                  </a:cxn>
                </a:cxnLst>
                <a:rect l="0" t="0" r="r" b="b"/>
                <a:pathLst>
                  <a:path w="24" h="100">
                    <a:moveTo>
                      <a:pt x="3" y="18"/>
                    </a:moveTo>
                    <a:cubicBezTo>
                      <a:pt x="8" y="45"/>
                      <a:pt x="11" y="73"/>
                      <a:pt x="12" y="100"/>
                    </a:cubicBezTo>
                    <a:cubicBezTo>
                      <a:pt x="24" y="99"/>
                      <a:pt x="24" y="99"/>
                      <a:pt x="24" y="99"/>
                    </a:cubicBezTo>
                    <a:cubicBezTo>
                      <a:pt x="23" y="72"/>
                      <a:pt x="20" y="44"/>
                      <a:pt x="15" y="16"/>
                    </a:cubicBezTo>
                    <a:cubicBezTo>
                      <a:pt x="14" y="11"/>
                      <a:pt x="12" y="5"/>
                      <a:pt x="11" y="0"/>
                    </a:cubicBezTo>
                    <a:cubicBezTo>
                      <a:pt x="0" y="3"/>
                      <a:pt x="0" y="3"/>
                      <a:pt x="0" y="3"/>
                    </a:cubicBezTo>
                    <a:cubicBezTo>
                      <a:pt x="1" y="8"/>
                      <a:pt x="2" y="13"/>
                      <a:pt x="3"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8" name="Freeform 162">
                <a:extLst>
                  <a:ext uri="{FF2B5EF4-FFF2-40B4-BE49-F238E27FC236}">
                    <a16:creationId xmlns:a16="http://schemas.microsoft.com/office/drawing/2014/main" id="{8557254F-074F-4C60-8E8F-645A107158BE}"/>
                  </a:ext>
                </a:extLst>
              </p:cNvPr>
              <p:cNvSpPr>
                <a:spLocks/>
              </p:cNvSpPr>
              <p:nvPr/>
            </p:nvSpPr>
            <p:spPr bwMode="auto">
              <a:xfrm>
                <a:off x="7405688" y="-1588"/>
                <a:ext cx="46038" cy="58738"/>
              </a:xfrm>
              <a:custGeom>
                <a:avLst/>
                <a:gdLst/>
                <a:ahLst/>
                <a:cxnLst>
                  <a:cxn ang="0">
                    <a:pos x="0" y="0"/>
                  </a:cxn>
                  <a:cxn ang="0">
                    <a:pos x="19" y="36"/>
                  </a:cxn>
                  <a:cxn ang="0">
                    <a:pos x="29" y="30"/>
                  </a:cxn>
                  <a:cxn ang="0">
                    <a:pos x="14" y="0"/>
                  </a:cxn>
                  <a:cxn ang="0">
                    <a:pos x="0" y="0"/>
                  </a:cxn>
                </a:cxnLst>
                <a:rect l="0" t="0" r="r" b="b"/>
                <a:pathLst>
                  <a:path w="29" h="36">
                    <a:moveTo>
                      <a:pt x="0" y="0"/>
                    </a:moveTo>
                    <a:cubicBezTo>
                      <a:pt x="6" y="12"/>
                      <a:pt x="12" y="24"/>
                      <a:pt x="19" y="36"/>
                    </a:cubicBezTo>
                    <a:cubicBezTo>
                      <a:pt x="29" y="30"/>
                      <a:pt x="29" y="30"/>
                      <a:pt x="29" y="30"/>
                    </a:cubicBezTo>
                    <a:cubicBezTo>
                      <a:pt x="24" y="20"/>
                      <a:pt x="19" y="10"/>
                      <a:pt x="14" y="0"/>
                    </a:cubicBez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9" name="Freeform 163">
                <a:extLst>
                  <a:ext uri="{FF2B5EF4-FFF2-40B4-BE49-F238E27FC236}">
                    <a16:creationId xmlns:a16="http://schemas.microsoft.com/office/drawing/2014/main" id="{7CF252A9-1360-4391-8268-1D79E4B52E60}"/>
                  </a:ext>
                </a:extLst>
              </p:cNvPr>
              <p:cNvSpPr>
                <a:spLocks/>
              </p:cNvSpPr>
              <p:nvPr/>
            </p:nvSpPr>
            <p:spPr bwMode="auto">
              <a:xfrm>
                <a:off x="4649788" y="4060825"/>
                <a:ext cx="149225" cy="90488"/>
              </a:xfrm>
              <a:custGeom>
                <a:avLst/>
                <a:gdLst/>
                <a:ahLst/>
                <a:cxnLst>
                  <a:cxn ang="0">
                    <a:pos x="0" y="10"/>
                  </a:cxn>
                  <a:cxn ang="0">
                    <a:pos x="88" y="56"/>
                  </a:cxn>
                  <a:cxn ang="0">
                    <a:pos x="93" y="46"/>
                  </a:cxn>
                  <a:cxn ang="0">
                    <a:pos x="5" y="0"/>
                  </a:cxn>
                  <a:cxn ang="0">
                    <a:pos x="0" y="10"/>
                  </a:cxn>
                </a:cxnLst>
                <a:rect l="0" t="0" r="r" b="b"/>
                <a:pathLst>
                  <a:path w="93" h="56">
                    <a:moveTo>
                      <a:pt x="0" y="10"/>
                    </a:moveTo>
                    <a:cubicBezTo>
                      <a:pt x="26" y="24"/>
                      <a:pt x="57" y="41"/>
                      <a:pt x="88" y="56"/>
                    </a:cubicBezTo>
                    <a:cubicBezTo>
                      <a:pt x="93" y="46"/>
                      <a:pt x="93" y="46"/>
                      <a:pt x="93" y="46"/>
                    </a:cubicBezTo>
                    <a:cubicBezTo>
                      <a:pt x="63" y="30"/>
                      <a:pt x="32" y="14"/>
                      <a:pt x="5" y="0"/>
                    </a:cubicBez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Freeform 164">
                <a:extLst>
                  <a:ext uri="{FF2B5EF4-FFF2-40B4-BE49-F238E27FC236}">
                    <a16:creationId xmlns:a16="http://schemas.microsoft.com/office/drawing/2014/main" id="{70F82269-28E6-4731-BF85-5B43C66E1A6D}"/>
                  </a:ext>
                </a:extLst>
              </p:cNvPr>
              <p:cNvSpPr>
                <a:spLocks/>
              </p:cNvSpPr>
              <p:nvPr/>
            </p:nvSpPr>
            <p:spPr bwMode="auto">
              <a:xfrm>
                <a:off x="4849813" y="4162425"/>
                <a:ext cx="153988" cy="79375"/>
              </a:xfrm>
              <a:custGeom>
                <a:avLst/>
                <a:gdLst/>
                <a:ahLst/>
                <a:cxnLst>
                  <a:cxn ang="0">
                    <a:pos x="5" y="0"/>
                  </a:cxn>
                  <a:cxn ang="0">
                    <a:pos x="0" y="11"/>
                  </a:cxn>
                  <a:cxn ang="0">
                    <a:pos x="92" y="49"/>
                  </a:cxn>
                  <a:cxn ang="0">
                    <a:pos x="96" y="38"/>
                  </a:cxn>
                  <a:cxn ang="0">
                    <a:pos x="5" y="0"/>
                  </a:cxn>
                </a:cxnLst>
                <a:rect l="0" t="0" r="r" b="b"/>
                <a:pathLst>
                  <a:path w="96" h="49">
                    <a:moveTo>
                      <a:pt x="5" y="0"/>
                    </a:moveTo>
                    <a:cubicBezTo>
                      <a:pt x="0" y="11"/>
                      <a:pt x="0" y="11"/>
                      <a:pt x="0" y="11"/>
                    </a:cubicBezTo>
                    <a:cubicBezTo>
                      <a:pt x="33" y="26"/>
                      <a:pt x="63" y="39"/>
                      <a:pt x="92" y="49"/>
                    </a:cubicBezTo>
                    <a:cubicBezTo>
                      <a:pt x="96" y="38"/>
                      <a:pt x="96" y="38"/>
                      <a:pt x="96" y="38"/>
                    </a:cubicBezTo>
                    <a:cubicBezTo>
                      <a:pt x="67" y="28"/>
                      <a:pt x="37" y="15"/>
                      <a:pt x="5"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Freeform 165">
                <a:extLst>
                  <a:ext uri="{FF2B5EF4-FFF2-40B4-BE49-F238E27FC236}">
                    <a16:creationId xmlns:a16="http://schemas.microsoft.com/office/drawing/2014/main" id="{C0152C06-046B-4F97-9BDD-9125DC84CC63}"/>
                  </a:ext>
                </a:extLst>
              </p:cNvPr>
              <p:cNvSpPr>
                <a:spLocks/>
              </p:cNvSpPr>
              <p:nvPr/>
            </p:nvSpPr>
            <p:spPr bwMode="auto">
              <a:xfrm>
                <a:off x="4583113" y="1712913"/>
                <a:ext cx="49213" cy="158750"/>
              </a:xfrm>
              <a:custGeom>
                <a:avLst/>
                <a:gdLst/>
                <a:ahLst/>
                <a:cxnLst>
                  <a:cxn ang="0">
                    <a:pos x="0" y="1"/>
                  </a:cxn>
                  <a:cxn ang="0">
                    <a:pos x="20" y="99"/>
                  </a:cxn>
                  <a:cxn ang="0">
                    <a:pos x="31" y="96"/>
                  </a:cxn>
                  <a:cxn ang="0">
                    <a:pos x="12" y="0"/>
                  </a:cxn>
                  <a:cxn ang="0">
                    <a:pos x="0" y="1"/>
                  </a:cxn>
                </a:cxnLst>
                <a:rect l="0" t="0" r="r" b="b"/>
                <a:pathLst>
                  <a:path w="31" h="99">
                    <a:moveTo>
                      <a:pt x="0" y="1"/>
                    </a:moveTo>
                    <a:cubicBezTo>
                      <a:pt x="3" y="34"/>
                      <a:pt x="10" y="67"/>
                      <a:pt x="20" y="99"/>
                    </a:cubicBezTo>
                    <a:cubicBezTo>
                      <a:pt x="31" y="96"/>
                      <a:pt x="31" y="96"/>
                      <a:pt x="31" y="96"/>
                    </a:cubicBezTo>
                    <a:cubicBezTo>
                      <a:pt x="22" y="64"/>
                      <a:pt x="15" y="32"/>
                      <a:pt x="12" y="0"/>
                    </a:cubicBez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2" name="Freeform 166">
                <a:extLst>
                  <a:ext uri="{FF2B5EF4-FFF2-40B4-BE49-F238E27FC236}">
                    <a16:creationId xmlns:a16="http://schemas.microsoft.com/office/drawing/2014/main" id="{371B2BE9-DB28-4530-B0F1-A4C8C943E1A7}"/>
                  </a:ext>
                </a:extLst>
              </p:cNvPr>
              <p:cNvSpPr>
                <a:spLocks/>
              </p:cNvSpPr>
              <p:nvPr/>
            </p:nvSpPr>
            <p:spPr bwMode="auto">
              <a:xfrm>
                <a:off x="3159125" y="4741863"/>
                <a:ext cx="46038" cy="158750"/>
              </a:xfrm>
              <a:custGeom>
                <a:avLst/>
                <a:gdLst/>
                <a:ahLst/>
                <a:cxnLst>
                  <a:cxn ang="0">
                    <a:pos x="0" y="1"/>
                  </a:cxn>
                  <a:cxn ang="0">
                    <a:pos x="17" y="99"/>
                  </a:cxn>
                  <a:cxn ang="0">
                    <a:pos x="29" y="96"/>
                  </a:cxn>
                  <a:cxn ang="0">
                    <a:pos x="12" y="0"/>
                  </a:cxn>
                  <a:cxn ang="0">
                    <a:pos x="0" y="1"/>
                  </a:cxn>
                </a:cxnLst>
                <a:rect l="0" t="0" r="r" b="b"/>
                <a:pathLst>
                  <a:path w="29" h="99">
                    <a:moveTo>
                      <a:pt x="0" y="1"/>
                    </a:moveTo>
                    <a:cubicBezTo>
                      <a:pt x="3" y="33"/>
                      <a:pt x="9" y="66"/>
                      <a:pt x="17" y="99"/>
                    </a:cubicBezTo>
                    <a:cubicBezTo>
                      <a:pt x="29" y="96"/>
                      <a:pt x="29" y="96"/>
                      <a:pt x="29" y="96"/>
                    </a:cubicBezTo>
                    <a:cubicBezTo>
                      <a:pt x="20" y="64"/>
                      <a:pt x="15" y="31"/>
                      <a:pt x="12" y="0"/>
                    </a:cubicBez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3" name="Freeform 167">
                <a:extLst>
                  <a:ext uri="{FF2B5EF4-FFF2-40B4-BE49-F238E27FC236}">
                    <a16:creationId xmlns:a16="http://schemas.microsoft.com/office/drawing/2014/main" id="{902423DF-0F69-4BF4-8EC6-180B37D7BBDB}"/>
                  </a:ext>
                </a:extLst>
              </p:cNvPr>
              <p:cNvSpPr>
                <a:spLocks/>
              </p:cNvSpPr>
              <p:nvPr/>
            </p:nvSpPr>
            <p:spPr bwMode="auto">
              <a:xfrm>
                <a:off x="5481638" y="2601913"/>
                <a:ext cx="149225" cy="93663"/>
              </a:xfrm>
              <a:custGeom>
                <a:avLst/>
                <a:gdLst/>
                <a:ahLst/>
                <a:cxnLst>
                  <a:cxn ang="0">
                    <a:pos x="93" y="48"/>
                  </a:cxn>
                  <a:cxn ang="0">
                    <a:pos x="6" y="0"/>
                  </a:cxn>
                  <a:cxn ang="0">
                    <a:pos x="0" y="11"/>
                  </a:cxn>
                  <a:cxn ang="0">
                    <a:pos x="87" y="58"/>
                  </a:cxn>
                  <a:cxn ang="0">
                    <a:pos x="93" y="48"/>
                  </a:cxn>
                </a:cxnLst>
                <a:rect l="0" t="0" r="r" b="b"/>
                <a:pathLst>
                  <a:path w="93" h="58">
                    <a:moveTo>
                      <a:pt x="93" y="48"/>
                    </a:moveTo>
                    <a:cubicBezTo>
                      <a:pt x="67" y="33"/>
                      <a:pt x="39" y="17"/>
                      <a:pt x="6" y="0"/>
                    </a:cubicBezTo>
                    <a:cubicBezTo>
                      <a:pt x="0" y="11"/>
                      <a:pt x="0" y="11"/>
                      <a:pt x="0" y="11"/>
                    </a:cubicBezTo>
                    <a:cubicBezTo>
                      <a:pt x="33" y="28"/>
                      <a:pt x="61" y="43"/>
                      <a:pt x="87" y="58"/>
                    </a:cubicBezTo>
                    <a:lnTo>
                      <a:pt x="93"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4" name="Freeform 168">
                <a:extLst>
                  <a:ext uri="{FF2B5EF4-FFF2-40B4-BE49-F238E27FC236}">
                    <a16:creationId xmlns:a16="http://schemas.microsoft.com/office/drawing/2014/main" id="{32C4C3B2-32AE-437D-B038-E72A57F1992B}"/>
                  </a:ext>
                </a:extLst>
              </p:cNvPr>
              <p:cNvSpPr>
                <a:spLocks/>
              </p:cNvSpPr>
              <p:nvPr/>
            </p:nvSpPr>
            <p:spPr bwMode="auto">
              <a:xfrm>
                <a:off x="3203575" y="4957763"/>
                <a:ext cx="76200" cy="155575"/>
              </a:xfrm>
              <a:custGeom>
                <a:avLst/>
                <a:gdLst/>
                <a:ahLst/>
                <a:cxnLst>
                  <a:cxn ang="0">
                    <a:pos x="47" y="92"/>
                  </a:cxn>
                  <a:cxn ang="0">
                    <a:pos x="12" y="0"/>
                  </a:cxn>
                  <a:cxn ang="0">
                    <a:pos x="0" y="4"/>
                  </a:cxn>
                  <a:cxn ang="0">
                    <a:pos x="36" y="97"/>
                  </a:cxn>
                  <a:cxn ang="0">
                    <a:pos x="47" y="92"/>
                  </a:cxn>
                </a:cxnLst>
                <a:rect l="0" t="0" r="r" b="b"/>
                <a:pathLst>
                  <a:path w="47" h="97">
                    <a:moveTo>
                      <a:pt x="47" y="92"/>
                    </a:moveTo>
                    <a:cubicBezTo>
                      <a:pt x="33" y="61"/>
                      <a:pt x="21" y="30"/>
                      <a:pt x="12" y="0"/>
                    </a:cubicBezTo>
                    <a:cubicBezTo>
                      <a:pt x="0" y="4"/>
                      <a:pt x="0" y="4"/>
                      <a:pt x="0" y="4"/>
                    </a:cubicBezTo>
                    <a:cubicBezTo>
                      <a:pt x="10" y="34"/>
                      <a:pt x="22" y="66"/>
                      <a:pt x="36" y="97"/>
                    </a:cubicBezTo>
                    <a:lnTo>
                      <a:pt x="47"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5" name="Freeform 169">
                <a:extLst>
                  <a:ext uri="{FF2B5EF4-FFF2-40B4-BE49-F238E27FC236}">
                    <a16:creationId xmlns:a16="http://schemas.microsoft.com/office/drawing/2014/main" id="{45522E0E-FC54-4965-995A-B768726B1259}"/>
                  </a:ext>
                </a:extLst>
              </p:cNvPr>
              <p:cNvSpPr>
                <a:spLocks/>
              </p:cNvSpPr>
              <p:nvPr/>
            </p:nvSpPr>
            <p:spPr bwMode="auto">
              <a:xfrm>
                <a:off x="4633913" y="1927225"/>
                <a:ext cx="87313" cy="152400"/>
              </a:xfrm>
              <a:custGeom>
                <a:avLst/>
                <a:gdLst/>
                <a:ahLst/>
                <a:cxnLst>
                  <a:cxn ang="0">
                    <a:pos x="0" y="4"/>
                  </a:cxn>
                  <a:cxn ang="0">
                    <a:pos x="43" y="95"/>
                  </a:cxn>
                  <a:cxn ang="0">
                    <a:pos x="54" y="89"/>
                  </a:cxn>
                  <a:cxn ang="0">
                    <a:pos x="12" y="0"/>
                  </a:cxn>
                  <a:cxn ang="0">
                    <a:pos x="0" y="4"/>
                  </a:cxn>
                </a:cxnLst>
                <a:rect l="0" t="0" r="r" b="b"/>
                <a:pathLst>
                  <a:path w="54" h="95">
                    <a:moveTo>
                      <a:pt x="0" y="4"/>
                    </a:moveTo>
                    <a:cubicBezTo>
                      <a:pt x="12" y="37"/>
                      <a:pt x="27" y="67"/>
                      <a:pt x="43" y="95"/>
                    </a:cubicBezTo>
                    <a:cubicBezTo>
                      <a:pt x="54" y="89"/>
                      <a:pt x="54" y="89"/>
                      <a:pt x="54" y="89"/>
                    </a:cubicBezTo>
                    <a:cubicBezTo>
                      <a:pt x="38" y="62"/>
                      <a:pt x="23" y="32"/>
                      <a:pt x="12" y="0"/>
                    </a:cubicBez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Freeform 170">
                <a:extLst>
                  <a:ext uri="{FF2B5EF4-FFF2-40B4-BE49-F238E27FC236}">
                    <a16:creationId xmlns:a16="http://schemas.microsoft.com/office/drawing/2014/main" id="{1CF1A507-4D5E-4470-B600-45F0F5640729}"/>
                  </a:ext>
                </a:extLst>
              </p:cNvPr>
              <p:cNvSpPr>
                <a:spLocks/>
              </p:cNvSpPr>
              <p:nvPr/>
            </p:nvSpPr>
            <p:spPr bwMode="auto">
              <a:xfrm>
                <a:off x="6134100" y="1114425"/>
                <a:ext cx="147638" cy="100013"/>
              </a:xfrm>
              <a:custGeom>
                <a:avLst/>
                <a:gdLst/>
                <a:ahLst/>
                <a:cxnLst>
                  <a:cxn ang="0">
                    <a:pos x="6" y="0"/>
                  </a:cxn>
                  <a:cxn ang="0">
                    <a:pos x="0" y="11"/>
                  </a:cxn>
                  <a:cxn ang="0">
                    <a:pos x="61" y="48"/>
                  </a:cxn>
                  <a:cxn ang="0">
                    <a:pos x="85" y="62"/>
                  </a:cxn>
                  <a:cxn ang="0">
                    <a:pos x="91" y="52"/>
                  </a:cxn>
                  <a:cxn ang="0">
                    <a:pos x="68" y="38"/>
                  </a:cxn>
                  <a:cxn ang="0">
                    <a:pos x="6" y="0"/>
                  </a:cxn>
                </a:cxnLst>
                <a:rect l="0" t="0" r="r" b="b"/>
                <a:pathLst>
                  <a:path w="91" h="62">
                    <a:moveTo>
                      <a:pt x="6" y="0"/>
                    </a:moveTo>
                    <a:cubicBezTo>
                      <a:pt x="0" y="11"/>
                      <a:pt x="0" y="11"/>
                      <a:pt x="0" y="11"/>
                    </a:cubicBezTo>
                    <a:cubicBezTo>
                      <a:pt x="20" y="22"/>
                      <a:pt x="40" y="35"/>
                      <a:pt x="61" y="48"/>
                    </a:cubicBezTo>
                    <a:cubicBezTo>
                      <a:pt x="69" y="53"/>
                      <a:pt x="77" y="57"/>
                      <a:pt x="85" y="62"/>
                    </a:cubicBezTo>
                    <a:cubicBezTo>
                      <a:pt x="91" y="52"/>
                      <a:pt x="91" y="52"/>
                      <a:pt x="91" y="52"/>
                    </a:cubicBezTo>
                    <a:cubicBezTo>
                      <a:pt x="83" y="47"/>
                      <a:pt x="75" y="42"/>
                      <a:pt x="68" y="38"/>
                    </a:cubicBezTo>
                    <a:cubicBezTo>
                      <a:pt x="47" y="24"/>
                      <a:pt x="26" y="12"/>
                      <a:pt x="6"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Freeform 171">
                <a:extLst>
                  <a:ext uri="{FF2B5EF4-FFF2-40B4-BE49-F238E27FC236}">
                    <a16:creationId xmlns:a16="http://schemas.microsoft.com/office/drawing/2014/main" id="{829FC07D-12BD-4E93-9DC8-88F3C6A78BFB}"/>
                  </a:ext>
                </a:extLst>
              </p:cNvPr>
              <p:cNvSpPr>
                <a:spLocks/>
              </p:cNvSpPr>
              <p:nvPr/>
            </p:nvSpPr>
            <p:spPr bwMode="auto">
              <a:xfrm>
                <a:off x="4244975" y="3875088"/>
                <a:ext cx="157163" cy="71438"/>
              </a:xfrm>
              <a:custGeom>
                <a:avLst/>
                <a:gdLst/>
                <a:ahLst/>
                <a:cxnLst>
                  <a:cxn ang="0">
                    <a:pos x="98" y="34"/>
                  </a:cxn>
                  <a:cxn ang="0">
                    <a:pos x="4" y="0"/>
                  </a:cxn>
                  <a:cxn ang="0">
                    <a:pos x="0" y="11"/>
                  </a:cxn>
                  <a:cxn ang="0">
                    <a:pos x="93" y="45"/>
                  </a:cxn>
                  <a:cxn ang="0">
                    <a:pos x="98" y="34"/>
                  </a:cxn>
                </a:cxnLst>
                <a:rect l="0" t="0" r="r" b="b"/>
                <a:pathLst>
                  <a:path w="98" h="45">
                    <a:moveTo>
                      <a:pt x="98" y="34"/>
                    </a:moveTo>
                    <a:cubicBezTo>
                      <a:pt x="64" y="20"/>
                      <a:pt x="34" y="8"/>
                      <a:pt x="4" y="0"/>
                    </a:cubicBezTo>
                    <a:cubicBezTo>
                      <a:pt x="0" y="11"/>
                      <a:pt x="0" y="11"/>
                      <a:pt x="0" y="11"/>
                    </a:cubicBezTo>
                    <a:cubicBezTo>
                      <a:pt x="30" y="20"/>
                      <a:pt x="60" y="31"/>
                      <a:pt x="93" y="45"/>
                    </a:cubicBezTo>
                    <a:lnTo>
                      <a:pt x="98"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Freeform 172">
                <a:extLst>
                  <a:ext uri="{FF2B5EF4-FFF2-40B4-BE49-F238E27FC236}">
                    <a16:creationId xmlns:a16="http://schemas.microsoft.com/office/drawing/2014/main" id="{B6FC8A4B-2B22-4531-9F42-B83B36946D77}"/>
                  </a:ext>
                </a:extLst>
              </p:cNvPr>
              <p:cNvSpPr>
                <a:spLocks/>
              </p:cNvSpPr>
              <p:nvPr/>
            </p:nvSpPr>
            <p:spPr bwMode="auto">
              <a:xfrm>
                <a:off x="6759575" y="1330325"/>
                <a:ext cx="161925" cy="33338"/>
              </a:xfrm>
              <a:custGeom>
                <a:avLst/>
                <a:gdLst/>
                <a:ahLst/>
                <a:cxnLst>
                  <a:cxn ang="0">
                    <a:pos x="0" y="8"/>
                  </a:cxn>
                  <a:cxn ang="0">
                    <a:pos x="0" y="20"/>
                  </a:cxn>
                  <a:cxn ang="0">
                    <a:pos x="10" y="21"/>
                  </a:cxn>
                  <a:cxn ang="0">
                    <a:pos x="100" y="12"/>
                  </a:cxn>
                  <a:cxn ang="0">
                    <a:pos x="97" y="0"/>
                  </a:cxn>
                  <a:cxn ang="0">
                    <a:pos x="0" y="8"/>
                  </a:cxn>
                </a:cxnLst>
                <a:rect l="0" t="0" r="r" b="b"/>
                <a:pathLst>
                  <a:path w="100" h="21">
                    <a:moveTo>
                      <a:pt x="0" y="8"/>
                    </a:moveTo>
                    <a:cubicBezTo>
                      <a:pt x="0" y="20"/>
                      <a:pt x="0" y="20"/>
                      <a:pt x="0" y="20"/>
                    </a:cubicBezTo>
                    <a:cubicBezTo>
                      <a:pt x="3" y="20"/>
                      <a:pt x="7" y="21"/>
                      <a:pt x="10" y="21"/>
                    </a:cubicBezTo>
                    <a:cubicBezTo>
                      <a:pt x="41" y="21"/>
                      <a:pt x="71" y="18"/>
                      <a:pt x="100" y="12"/>
                    </a:cubicBezTo>
                    <a:cubicBezTo>
                      <a:pt x="97" y="0"/>
                      <a:pt x="97" y="0"/>
                      <a:pt x="97" y="0"/>
                    </a:cubicBezTo>
                    <a:cubicBezTo>
                      <a:pt x="66" y="6"/>
                      <a:pt x="33" y="9"/>
                      <a:pt x="0"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9" name="Freeform 173">
                <a:extLst>
                  <a:ext uri="{FF2B5EF4-FFF2-40B4-BE49-F238E27FC236}">
                    <a16:creationId xmlns:a16="http://schemas.microsoft.com/office/drawing/2014/main" id="{D6374B96-6614-478E-8560-5711483F1E23}"/>
                  </a:ext>
                </a:extLst>
              </p:cNvPr>
              <p:cNvSpPr>
                <a:spLocks/>
              </p:cNvSpPr>
              <p:nvPr/>
            </p:nvSpPr>
            <p:spPr bwMode="auto">
              <a:xfrm>
                <a:off x="6537325" y="1311275"/>
                <a:ext cx="160338" cy="47625"/>
              </a:xfrm>
              <a:custGeom>
                <a:avLst/>
                <a:gdLst/>
                <a:ahLst/>
                <a:cxnLst>
                  <a:cxn ang="0">
                    <a:pos x="0" y="11"/>
                  </a:cxn>
                  <a:cxn ang="0">
                    <a:pos x="99" y="30"/>
                  </a:cxn>
                  <a:cxn ang="0">
                    <a:pos x="100" y="18"/>
                  </a:cxn>
                  <a:cxn ang="0">
                    <a:pos x="3" y="0"/>
                  </a:cxn>
                  <a:cxn ang="0">
                    <a:pos x="0" y="11"/>
                  </a:cxn>
                </a:cxnLst>
                <a:rect l="0" t="0" r="r" b="b"/>
                <a:pathLst>
                  <a:path w="100" h="30">
                    <a:moveTo>
                      <a:pt x="0" y="11"/>
                    </a:moveTo>
                    <a:cubicBezTo>
                      <a:pt x="33" y="20"/>
                      <a:pt x="66" y="27"/>
                      <a:pt x="99" y="30"/>
                    </a:cubicBezTo>
                    <a:cubicBezTo>
                      <a:pt x="100" y="18"/>
                      <a:pt x="100" y="18"/>
                      <a:pt x="100" y="18"/>
                    </a:cubicBezTo>
                    <a:cubicBezTo>
                      <a:pt x="68" y="15"/>
                      <a:pt x="36" y="9"/>
                      <a:pt x="3" y="0"/>
                    </a:cubicBezTo>
                    <a:lnTo>
                      <a:pt x="0"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0" name="Freeform 174">
                <a:extLst>
                  <a:ext uri="{FF2B5EF4-FFF2-40B4-BE49-F238E27FC236}">
                    <a16:creationId xmlns:a16="http://schemas.microsoft.com/office/drawing/2014/main" id="{D17BB13A-1F8F-4842-B7F3-DC3FEED04633}"/>
                  </a:ext>
                </a:extLst>
              </p:cNvPr>
              <p:cNvSpPr>
                <a:spLocks/>
              </p:cNvSpPr>
              <p:nvPr/>
            </p:nvSpPr>
            <p:spPr bwMode="auto">
              <a:xfrm>
                <a:off x="6081713" y="3462338"/>
                <a:ext cx="36513" cy="161925"/>
              </a:xfrm>
              <a:custGeom>
                <a:avLst/>
                <a:gdLst/>
                <a:ahLst/>
                <a:cxnLst>
                  <a:cxn ang="0">
                    <a:pos x="0" y="98"/>
                  </a:cxn>
                  <a:cxn ang="0">
                    <a:pos x="12" y="100"/>
                  </a:cxn>
                  <a:cxn ang="0">
                    <a:pos x="23" y="1"/>
                  </a:cxn>
                  <a:cxn ang="0">
                    <a:pos x="11" y="0"/>
                  </a:cxn>
                  <a:cxn ang="0">
                    <a:pos x="0" y="98"/>
                  </a:cxn>
                </a:cxnLst>
                <a:rect l="0" t="0" r="r" b="b"/>
                <a:pathLst>
                  <a:path w="23" h="100">
                    <a:moveTo>
                      <a:pt x="0" y="98"/>
                    </a:moveTo>
                    <a:cubicBezTo>
                      <a:pt x="12" y="100"/>
                      <a:pt x="12" y="100"/>
                      <a:pt x="12" y="100"/>
                    </a:cubicBezTo>
                    <a:cubicBezTo>
                      <a:pt x="19" y="68"/>
                      <a:pt x="23" y="34"/>
                      <a:pt x="23" y="1"/>
                    </a:cubicBezTo>
                    <a:cubicBezTo>
                      <a:pt x="11" y="0"/>
                      <a:pt x="11" y="0"/>
                      <a:pt x="11" y="0"/>
                    </a:cubicBezTo>
                    <a:cubicBezTo>
                      <a:pt x="11" y="33"/>
                      <a:pt x="7" y="66"/>
                      <a:pt x="0" y="9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1" name="Freeform 175">
                <a:extLst>
                  <a:ext uri="{FF2B5EF4-FFF2-40B4-BE49-F238E27FC236}">
                    <a16:creationId xmlns:a16="http://schemas.microsoft.com/office/drawing/2014/main" id="{C2470284-39A6-4460-8629-E8B3808CE57D}"/>
                  </a:ext>
                </a:extLst>
              </p:cNvPr>
              <p:cNvSpPr>
                <a:spLocks/>
              </p:cNvSpPr>
              <p:nvPr/>
            </p:nvSpPr>
            <p:spPr bwMode="auto">
              <a:xfrm>
                <a:off x="6003925" y="3681413"/>
                <a:ext cx="80963" cy="152400"/>
              </a:xfrm>
              <a:custGeom>
                <a:avLst/>
                <a:gdLst/>
                <a:ahLst/>
                <a:cxnLst>
                  <a:cxn ang="0">
                    <a:pos x="0" y="90"/>
                  </a:cxn>
                  <a:cxn ang="0">
                    <a:pos x="10" y="95"/>
                  </a:cxn>
                  <a:cxn ang="0">
                    <a:pos x="50" y="3"/>
                  </a:cxn>
                  <a:cxn ang="0">
                    <a:pos x="38" y="0"/>
                  </a:cxn>
                  <a:cxn ang="0">
                    <a:pos x="0" y="90"/>
                  </a:cxn>
                </a:cxnLst>
                <a:rect l="0" t="0" r="r" b="b"/>
                <a:pathLst>
                  <a:path w="50" h="95">
                    <a:moveTo>
                      <a:pt x="0" y="90"/>
                    </a:moveTo>
                    <a:cubicBezTo>
                      <a:pt x="10" y="95"/>
                      <a:pt x="10" y="95"/>
                      <a:pt x="10" y="95"/>
                    </a:cubicBezTo>
                    <a:cubicBezTo>
                      <a:pt x="27" y="66"/>
                      <a:pt x="40" y="35"/>
                      <a:pt x="50" y="3"/>
                    </a:cubicBezTo>
                    <a:cubicBezTo>
                      <a:pt x="38" y="0"/>
                      <a:pt x="38" y="0"/>
                      <a:pt x="38" y="0"/>
                    </a:cubicBezTo>
                    <a:cubicBezTo>
                      <a:pt x="29" y="31"/>
                      <a:pt x="16" y="61"/>
                      <a:pt x="0" y="9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Freeform 176">
                <a:extLst>
                  <a:ext uri="{FF2B5EF4-FFF2-40B4-BE49-F238E27FC236}">
                    <a16:creationId xmlns:a16="http://schemas.microsoft.com/office/drawing/2014/main" id="{46E69104-9DDF-4F42-8FA4-64A88BF77DC5}"/>
                  </a:ext>
                </a:extLst>
              </p:cNvPr>
              <p:cNvSpPr>
                <a:spLocks/>
              </p:cNvSpPr>
              <p:nvPr/>
            </p:nvSpPr>
            <p:spPr bwMode="auto">
              <a:xfrm>
                <a:off x="7178675" y="1128713"/>
                <a:ext cx="138113" cy="112713"/>
              </a:xfrm>
              <a:custGeom>
                <a:avLst/>
                <a:gdLst/>
                <a:ahLst/>
                <a:cxnLst>
                  <a:cxn ang="0">
                    <a:pos x="30" y="39"/>
                  </a:cxn>
                  <a:cxn ang="0">
                    <a:pos x="0" y="60"/>
                  </a:cxn>
                  <a:cxn ang="0">
                    <a:pos x="7" y="70"/>
                  </a:cxn>
                  <a:cxn ang="0">
                    <a:pos x="37" y="49"/>
                  </a:cxn>
                  <a:cxn ang="0">
                    <a:pos x="86" y="9"/>
                  </a:cxn>
                  <a:cxn ang="0">
                    <a:pos x="78" y="0"/>
                  </a:cxn>
                  <a:cxn ang="0">
                    <a:pos x="30" y="39"/>
                  </a:cxn>
                </a:cxnLst>
                <a:rect l="0" t="0" r="r" b="b"/>
                <a:pathLst>
                  <a:path w="86" h="70">
                    <a:moveTo>
                      <a:pt x="30" y="39"/>
                    </a:moveTo>
                    <a:cubicBezTo>
                      <a:pt x="21" y="47"/>
                      <a:pt x="10" y="54"/>
                      <a:pt x="0" y="60"/>
                    </a:cubicBezTo>
                    <a:cubicBezTo>
                      <a:pt x="7" y="70"/>
                      <a:pt x="7" y="70"/>
                      <a:pt x="7" y="70"/>
                    </a:cubicBezTo>
                    <a:cubicBezTo>
                      <a:pt x="17" y="64"/>
                      <a:pt x="27" y="56"/>
                      <a:pt x="37" y="49"/>
                    </a:cubicBezTo>
                    <a:cubicBezTo>
                      <a:pt x="54" y="36"/>
                      <a:pt x="71" y="23"/>
                      <a:pt x="86" y="9"/>
                    </a:cubicBezTo>
                    <a:cubicBezTo>
                      <a:pt x="78" y="0"/>
                      <a:pt x="78" y="0"/>
                      <a:pt x="78" y="0"/>
                    </a:cubicBezTo>
                    <a:cubicBezTo>
                      <a:pt x="63" y="14"/>
                      <a:pt x="47" y="27"/>
                      <a:pt x="30" y="3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3" name="Freeform 177">
                <a:extLst>
                  <a:ext uri="{FF2B5EF4-FFF2-40B4-BE49-F238E27FC236}">
                    <a16:creationId xmlns:a16="http://schemas.microsoft.com/office/drawing/2014/main" id="{177D1A59-FFB2-48EF-9696-4DD37A4855B9}"/>
                  </a:ext>
                </a:extLst>
              </p:cNvPr>
              <p:cNvSpPr>
                <a:spLocks/>
              </p:cNvSpPr>
              <p:nvPr/>
            </p:nvSpPr>
            <p:spPr bwMode="auto">
              <a:xfrm>
                <a:off x="7472363" y="755650"/>
                <a:ext cx="76200" cy="153988"/>
              </a:xfrm>
              <a:custGeom>
                <a:avLst/>
                <a:gdLst/>
                <a:ahLst/>
                <a:cxnLst>
                  <a:cxn ang="0">
                    <a:pos x="0" y="91"/>
                  </a:cxn>
                  <a:cxn ang="0">
                    <a:pos x="11" y="96"/>
                  </a:cxn>
                  <a:cxn ang="0">
                    <a:pos x="47" y="3"/>
                  </a:cxn>
                  <a:cxn ang="0">
                    <a:pos x="36" y="0"/>
                  </a:cxn>
                  <a:cxn ang="0">
                    <a:pos x="0" y="91"/>
                  </a:cxn>
                </a:cxnLst>
                <a:rect l="0" t="0" r="r" b="b"/>
                <a:pathLst>
                  <a:path w="47" h="96">
                    <a:moveTo>
                      <a:pt x="0" y="91"/>
                    </a:moveTo>
                    <a:cubicBezTo>
                      <a:pt x="11" y="96"/>
                      <a:pt x="11" y="96"/>
                      <a:pt x="11" y="96"/>
                    </a:cubicBezTo>
                    <a:cubicBezTo>
                      <a:pt x="26" y="67"/>
                      <a:pt x="38" y="35"/>
                      <a:pt x="47" y="3"/>
                    </a:cubicBezTo>
                    <a:cubicBezTo>
                      <a:pt x="36" y="0"/>
                      <a:pt x="36" y="0"/>
                      <a:pt x="36" y="0"/>
                    </a:cubicBezTo>
                    <a:cubicBezTo>
                      <a:pt x="27" y="31"/>
                      <a:pt x="14" y="62"/>
                      <a:pt x="0"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4" name="Freeform 178">
                <a:extLst>
                  <a:ext uri="{FF2B5EF4-FFF2-40B4-BE49-F238E27FC236}">
                    <a16:creationId xmlns:a16="http://schemas.microsoft.com/office/drawing/2014/main" id="{FEE530BA-9125-421F-8EBB-F546E2CD85DC}"/>
                  </a:ext>
                </a:extLst>
              </p:cNvPr>
              <p:cNvSpPr>
                <a:spLocks/>
              </p:cNvSpPr>
              <p:nvPr/>
            </p:nvSpPr>
            <p:spPr bwMode="auto">
              <a:xfrm>
                <a:off x="7545388" y="536575"/>
                <a:ext cx="38100" cy="161925"/>
              </a:xfrm>
              <a:custGeom>
                <a:avLst/>
                <a:gdLst/>
                <a:ahLst/>
                <a:cxnLst>
                  <a:cxn ang="0">
                    <a:pos x="12" y="0"/>
                  </a:cxn>
                  <a:cxn ang="0">
                    <a:pos x="0" y="98"/>
                  </a:cxn>
                  <a:cxn ang="0">
                    <a:pos x="12" y="100"/>
                  </a:cxn>
                  <a:cxn ang="0">
                    <a:pos x="24" y="1"/>
                  </a:cxn>
                  <a:cxn ang="0">
                    <a:pos x="12" y="0"/>
                  </a:cxn>
                </a:cxnLst>
                <a:rect l="0" t="0" r="r" b="b"/>
                <a:pathLst>
                  <a:path w="24" h="100">
                    <a:moveTo>
                      <a:pt x="12" y="0"/>
                    </a:moveTo>
                    <a:cubicBezTo>
                      <a:pt x="11" y="33"/>
                      <a:pt x="7" y="66"/>
                      <a:pt x="0" y="98"/>
                    </a:cubicBezTo>
                    <a:cubicBezTo>
                      <a:pt x="12" y="100"/>
                      <a:pt x="12" y="100"/>
                      <a:pt x="12" y="100"/>
                    </a:cubicBezTo>
                    <a:cubicBezTo>
                      <a:pt x="19" y="68"/>
                      <a:pt x="23" y="34"/>
                      <a:pt x="24" y="1"/>
                    </a:cubicBezTo>
                    <a:lnTo>
                      <a:pt x="1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5" name="Freeform 179">
                <a:extLst>
                  <a:ext uri="{FF2B5EF4-FFF2-40B4-BE49-F238E27FC236}">
                    <a16:creationId xmlns:a16="http://schemas.microsoft.com/office/drawing/2014/main" id="{FB4341E1-90B7-42C1-B42D-730B59360DB3}"/>
                  </a:ext>
                </a:extLst>
              </p:cNvPr>
              <p:cNvSpPr>
                <a:spLocks/>
              </p:cNvSpPr>
              <p:nvPr/>
            </p:nvSpPr>
            <p:spPr bwMode="auto">
              <a:xfrm>
                <a:off x="6978650" y="1257300"/>
                <a:ext cx="153988" cy="77788"/>
              </a:xfrm>
              <a:custGeom>
                <a:avLst/>
                <a:gdLst/>
                <a:ahLst/>
                <a:cxnLst>
                  <a:cxn ang="0">
                    <a:pos x="0" y="36"/>
                  </a:cxn>
                  <a:cxn ang="0">
                    <a:pos x="3" y="48"/>
                  </a:cxn>
                  <a:cxn ang="0">
                    <a:pos x="96" y="10"/>
                  </a:cxn>
                  <a:cxn ang="0">
                    <a:pos x="90" y="0"/>
                  </a:cxn>
                  <a:cxn ang="0">
                    <a:pos x="0" y="36"/>
                  </a:cxn>
                </a:cxnLst>
                <a:rect l="0" t="0" r="r" b="b"/>
                <a:pathLst>
                  <a:path w="96" h="48">
                    <a:moveTo>
                      <a:pt x="0" y="36"/>
                    </a:moveTo>
                    <a:cubicBezTo>
                      <a:pt x="3" y="48"/>
                      <a:pt x="3" y="48"/>
                      <a:pt x="3" y="48"/>
                    </a:cubicBezTo>
                    <a:cubicBezTo>
                      <a:pt x="35" y="39"/>
                      <a:pt x="66" y="26"/>
                      <a:pt x="96" y="10"/>
                    </a:cubicBezTo>
                    <a:cubicBezTo>
                      <a:pt x="90" y="0"/>
                      <a:pt x="90" y="0"/>
                      <a:pt x="90" y="0"/>
                    </a:cubicBezTo>
                    <a:cubicBezTo>
                      <a:pt x="61" y="15"/>
                      <a:pt x="31" y="28"/>
                      <a:pt x="0" y="3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6" name="Freeform 180">
                <a:extLst>
                  <a:ext uri="{FF2B5EF4-FFF2-40B4-BE49-F238E27FC236}">
                    <a16:creationId xmlns:a16="http://schemas.microsoft.com/office/drawing/2014/main" id="{9EC43450-6239-43AB-B1B0-69596E328E7B}"/>
                  </a:ext>
                </a:extLst>
              </p:cNvPr>
              <p:cNvSpPr>
                <a:spLocks/>
              </p:cNvSpPr>
              <p:nvPr/>
            </p:nvSpPr>
            <p:spPr bwMode="auto">
              <a:xfrm>
                <a:off x="7466013" y="103188"/>
                <a:ext cx="79375" cy="153988"/>
              </a:xfrm>
              <a:custGeom>
                <a:avLst/>
                <a:gdLst/>
                <a:ahLst/>
                <a:cxnLst>
                  <a:cxn ang="0">
                    <a:pos x="49" y="92"/>
                  </a:cxn>
                  <a:cxn ang="0">
                    <a:pos x="11" y="0"/>
                  </a:cxn>
                  <a:cxn ang="0">
                    <a:pos x="0" y="5"/>
                  </a:cxn>
                  <a:cxn ang="0">
                    <a:pos x="38" y="96"/>
                  </a:cxn>
                  <a:cxn ang="0">
                    <a:pos x="49" y="92"/>
                  </a:cxn>
                </a:cxnLst>
                <a:rect l="0" t="0" r="r" b="b"/>
                <a:pathLst>
                  <a:path w="49" h="96">
                    <a:moveTo>
                      <a:pt x="49" y="92"/>
                    </a:moveTo>
                    <a:cubicBezTo>
                      <a:pt x="40" y="61"/>
                      <a:pt x="27" y="31"/>
                      <a:pt x="11" y="0"/>
                    </a:cubicBezTo>
                    <a:cubicBezTo>
                      <a:pt x="0" y="5"/>
                      <a:pt x="0" y="5"/>
                      <a:pt x="0" y="5"/>
                    </a:cubicBezTo>
                    <a:cubicBezTo>
                      <a:pt x="16" y="36"/>
                      <a:pt x="29" y="65"/>
                      <a:pt x="38" y="96"/>
                    </a:cubicBezTo>
                    <a:lnTo>
                      <a:pt x="49"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Freeform 181">
                <a:extLst>
                  <a:ext uri="{FF2B5EF4-FFF2-40B4-BE49-F238E27FC236}">
                    <a16:creationId xmlns:a16="http://schemas.microsoft.com/office/drawing/2014/main" id="{FC096934-4543-4270-A526-411B4944BE20}"/>
                  </a:ext>
                </a:extLst>
              </p:cNvPr>
              <p:cNvSpPr>
                <a:spLocks/>
              </p:cNvSpPr>
              <p:nvPr/>
            </p:nvSpPr>
            <p:spPr bwMode="auto">
              <a:xfrm>
                <a:off x="5872163" y="3879850"/>
                <a:ext cx="114300" cy="136525"/>
              </a:xfrm>
              <a:custGeom>
                <a:avLst/>
                <a:gdLst/>
                <a:ahLst/>
                <a:cxnLst>
                  <a:cxn ang="0">
                    <a:pos x="0" y="76"/>
                  </a:cxn>
                  <a:cxn ang="0">
                    <a:pos x="8" y="85"/>
                  </a:cxn>
                  <a:cxn ang="0">
                    <a:pos x="71" y="7"/>
                  </a:cxn>
                  <a:cxn ang="0">
                    <a:pos x="61" y="0"/>
                  </a:cxn>
                  <a:cxn ang="0">
                    <a:pos x="0" y="76"/>
                  </a:cxn>
                </a:cxnLst>
                <a:rect l="0" t="0" r="r" b="b"/>
                <a:pathLst>
                  <a:path w="71" h="85">
                    <a:moveTo>
                      <a:pt x="0" y="76"/>
                    </a:moveTo>
                    <a:cubicBezTo>
                      <a:pt x="8" y="85"/>
                      <a:pt x="8" y="85"/>
                      <a:pt x="8" y="85"/>
                    </a:cubicBezTo>
                    <a:cubicBezTo>
                      <a:pt x="32" y="61"/>
                      <a:pt x="53" y="34"/>
                      <a:pt x="71" y="7"/>
                    </a:cubicBezTo>
                    <a:cubicBezTo>
                      <a:pt x="61" y="0"/>
                      <a:pt x="61" y="0"/>
                      <a:pt x="61" y="0"/>
                    </a:cubicBezTo>
                    <a:cubicBezTo>
                      <a:pt x="44" y="27"/>
                      <a:pt x="23" y="53"/>
                      <a:pt x="0" y="7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182">
                <a:extLst>
                  <a:ext uri="{FF2B5EF4-FFF2-40B4-BE49-F238E27FC236}">
                    <a16:creationId xmlns:a16="http://schemas.microsoft.com/office/drawing/2014/main" id="{FD320CED-4AF2-42EA-BD1B-07BBA86F97E4}"/>
                  </a:ext>
                </a:extLst>
              </p:cNvPr>
              <p:cNvSpPr>
                <a:spLocks/>
              </p:cNvSpPr>
              <p:nvPr/>
            </p:nvSpPr>
            <p:spPr bwMode="auto">
              <a:xfrm>
                <a:off x="7346950" y="957263"/>
                <a:ext cx="111125" cy="139700"/>
              </a:xfrm>
              <a:custGeom>
                <a:avLst/>
                <a:gdLst/>
                <a:ahLst/>
                <a:cxnLst>
                  <a:cxn ang="0">
                    <a:pos x="0" y="79"/>
                  </a:cxn>
                  <a:cxn ang="0">
                    <a:pos x="9" y="87"/>
                  </a:cxn>
                  <a:cxn ang="0">
                    <a:pos x="69" y="7"/>
                  </a:cxn>
                  <a:cxn ang="0">
                    <a:pos x="59" y="0"/>
                  </a:cxn>
                  <a:cxn ang="0">
                    <a:pos x="0" y="79"/>
                  </a:cxn>
                </a:cxnLst>
                <a:rect l="0" t="0" r="r" b="b"/>
                <a:pathLst>
                  <a:path w="69" h="87">
                    <a:moveTo>
                      <a:pt x="0" y="79"/>
                    </a:moveTo>
                    <a:cubicBezTo>
                      <a:pt x="9" y="87"/>
                      <a:pt x="9" y="87"/>
                      <a:pt x="9" y="87"/>
                    </a:cubicBezTo>
                    <a:cubicBezTo>
                      <a:pt x="31" y="62"/>
                      <a:pt x="52" y="35"/>
                      <a:pt x="69" y="7"/>
                    </a:cubicBezTo>
                    <a:cubicBezTo>
                      <a:pt x="59" y="0"/>
                      <a:pt x="59" y="0"/>
                      <a:pt x="59" y="0"/>
                    </a:cubicBezTo>
                    <a:cubicBezTo>
                      <a:pt x="42" y="28"/>
                      <a:pt x="22" y="55"/>
                      <a:pt x="0" y="7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Freeform 183">
                <a:extLst>
                  <a:ext uri="{FF2B5EF4-FFF2-40B4-BE49-F238E27FC236}">
                    <a16:creationId xmlns:a16="http://schemas.microsoft.com/office/drawing/2014/main" id="{62677DFE-A046-458E-880E-A2D9EBCBABEA}"/>
                  </a:ext>
                </a:extLst>
              </p:cNvPr>
              <p:cNvSpPr>
                <a:spLocks/>
              </p:cNvSpPr>
              <p:nvPr/>
            </p:nvSpPr>
            <p:spPr bwMode="auto">
              <a:xfrm>
                <a:off x="6327775" y="1228725"/>
                <a:ext cx="153988" cy="80963"/>
              </a:xfrm>
              <a:custGeom>
                <a:avLst/>
                <a:gdLst/>
                <a:ahLst/>
                <a:cxnLst>
                  <a:cxn ang="0">
                    <a:pos x="0" y="10"/>
                  </a:cxn>
                  <a:cxn ang="0">
                    <a:pos x="92" y="50"/>
                  </a:cxn>
                  <a:cxn ang="0">
                    <a:pos x="96" y="39"/>
                  </a:cxn>
                  <a:cxn ang="0">
                    <a:pos x="6" y="0"/>
                  </a:cxn>
                  <a:cxn ang="0">
                    <a:pos x="0" y="10"/>
                  </a:cxn>
                </a:cxnLst>
                <a:rect l="0" t="0" r="r" b="b"/>
                <a:pathLst>
                  <a:path w="96" h="50">
                    <a:moveTo>
                      <a:pt x="0" y="10"/>
                    </a:moveTo>
                    <a:cubicBezTo>
                      <a:pt x="31" y="26"/>
                      <a:pt x="61" y="39"/>
                      <a:pt x="92" y="50"/>
                    </a:cubicBezTo>
                    <a:cubicBezTo>
                      <a:pt x="96" y="39"/>
                      <a:pt x="96" y="39"/>
                      <a:pt x="96" y="39"/>
                    </a:cubicBezTo>
                    <a:cubicBezTo>
                      <a:pt x="66" y="28"/>
                      <a:pt x="36" y="15"/>
                      <a:pt x="6" y="0"/>
                    </a:cubicBez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184">
                <a:extLst>
                  <a:ext uri="{FF2B5EF4-FFF2-40B4-BE49-F238E27FC236}">
                    <a16:creationId xmlns:a16="http://schemas.microsoft.com/office/drawing/2014/main" id="{429E3D05-54B1-4C72-ABAD-29F6C6AC1309}"/>
                  </a:ext>
                </a:extLst>
              </p:cNvPr>
              <p:cNvSpPr>
                <a:spLocks/>
              </p:cNvSpPr>
              <p:nvPr/>
            </p:nvSpPr>
            <p:spPr bwMode="auto">
              <a:xfrm>
                <a:off x="3408363" y="3967163"/>
                <a:ext cx="138113" cy="114300"/>
              </a:xfrm>
              <a:custGeom>
                <a:avLst/>
                <a:gdLst/>
                <a:ahLst/>
                <a:cxnLst>
                  <a:cxn ang="0">
                    <a:pos x="86" y="10"/>
                  </a:cxn>
                  <a:cxn ang="0">
                    <a:pos x="79" y="0"/>
                  </a:cxn>
                  <a:cxn ang="0">
                    <a:pos x="0" y="62"/>
                  </a:cxn>
                  <a:cxn ang="0">
                    <a:pos x="9" y="71"/>
                  </a:cxn>
                  <a:cxn ang="0">
                    <a:pos x="86" y="10"/>
                  </a:cxn>
                </a:cxnLst>
                <a:rect l="0" t="0" r="r" b="b"/>
                <a:pathLst>
                  <a:path w="86" h="71">
                    <a:moveTo>
                      <a:pt x="86" y="10"/>
                    </a:moveTo>
                    <a:cubicBezTo>
                      <a:pt x="79" y="0"/>
                      <a:pt x="79" y="0"/>
                      <a:pt x="79" y="0"/>
                    </a:cubicBezTo>
                    <a:cubicBezTo>
                      <a:pt x="51" y="18"/>
                      <a:pt x="24" y="39"/>
                      <a:pt x="0" y="62"/>
                    </a:cubicBezTo>
                    <a:cubicBezTo>
                      <a:pt x="9" y="71"/>
                      <a:pt x="9" y="71"/>
                      <a:pt x="9" y="71"/>
                    </a:cubicBezTo>
                    <a:cubicBezTo>
                      <a:pt x="32" y="48"/>
                      <a:pt x="58" y="28"/>
                      <a:pt x="8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185">
                <a:extLst>
                  <a:ext uri="{FF2B5EF4-FFF2-40B4-BE49-F238E27FC236}">
                    <a16:creationId xmlns:a16="http://schemas.microsoft.com/office/drawing/2014/main" id="{1693E4B6-D4B3-4782-BB11-FB47520B6652}"/>
                  </a:ext>
                </a:extLst>
              </p:cNvPr>
              <p:cNvSpPr>
                <a:spLocks/>
              </p:cNvSpPr>
              <p:nvPr/>
            </p:nvSpPr>
            <p:spPr bwMode="auto">
              <a:xfrm>
                <a:off x="3592513" y="3878263"/>
                <a:ext cx="155575" cy="74613"/>
              </a:xfrm>
              <a:custGeom>
                <a:avLst/>
                <a:gdLst/>
                <a:ahLst/>
                <a:cxnLst>
                  <a:cxn ang="0">
                    <a:pos x="87" y="14"/>
                  </a:cxn>
                  <a:cxn ang="0">
                    <a:pos x="97" y="11"/>
                  </a:cxn>
                  <a:cxn ang="0">
                    <a:pos x="93" y="0"/>
                  </a:cxn>
                  <a:cxn ang="0">
                    <a:pos x="84" y="3"/>
                  </a:cxn>
                  <a:cxn ang="0">
                    <a:pos x="0" y="36"/>
                  </a:cxn>
                  <a:cxn ang="0">
                    <a:pos x="6" y="47"/>
                  </a:cxn>
                  <a:cxn ang="0">
                    <a:pos x="87" y="14"/>
                  </a:cxn>
                </a:cxnLst>
                <a:rect l="0" t="0" r="r" b="b"/>
                <a:pathLst>
                  <a:path w="97" h="47">
                    <a:moveTo>
                      <a:pt x="87" y="14"/>
                    </a:moveTo>
                    <a:cubicBezTo>
                      <a:pt x="90" y="13"/>
                      <a:pt x="94" y="12"/>
                      <a:pt x="97" y="11"/>
                    </a:cubicBezTo>
                    <a:cubicBezTo>
                      <a:pt x="93" y="0"/>
                      <a:pt x="93" y="0"/>
                      <a:pt x="93" y="0"/>
                    </a:cubicBezTo>
                    <a:cubicBezTo>
                      <a:pt x="90" y="1"/>
                      <a:pt x="87" y="2"/>
                      <a:pt x="84" y="3"/>
                    </a:cubicBezTo>
                    <a:cubicBezTo>
                      <a:pt x="55" y="11"/>
                      <a:pt x="27" y="23"/>
                      <a:pt x="0" y="36"/>
                    </a:cubicBezTo>
                    <a:cubicBezTo>
                      <a:pt x="6" y="47"/>
                      <a:pt x="6" y="47"/>
                      <a:pt x="6" y="47"/>
                    </a:cubicBezTo>
                    <a:cubicBezTo>
                      <a:pt x="31" y="34"/>
                      <a:pt x="59" y="23"/>
                      <a:pt x="87"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Freeform 186">
                <a:extLst>
                  <a:ext uri="{FF2B5EF4-FFF2-40B4-BE49-F238E27FC236}">
                    <a16:creationId xmlns:a16="http://schemas.microsoft.com/office/drawing/2014/main" id="{114100D7-F237-40FB-B83F-2A299E6EC031}"/>
                  </a:ext>
                </a:extLst>
              </p:cNvPr>
              <p:cNvSpPr>
                <a:spLocks/>
              </p:cNvSpPr>
              <p:nvPr/>
            </p:nvSpPr>
            <p:spPr bwMode="auto">
              <a:xfrm>
                <a:off x="3271838" y="4116388"/>
                <a:ext cx="107950" cy="139700"/>
              </a:xfrm>
              <a:custGeom>
                <a:avLst/>
                <a:gdLst/>
                <a:ahLst/>
                <a:cxnLst>
                  <a:cxn ang="0">
                    <a:pos x="67" y="8"/>
                  </a:cxn>
                  <a:cxn ang="0">
                    <a:pos x="58" y="0"/>
                  </a:cxn>
                  <a:cxn ang="0">
                    <a:pos x="0" y="81"/>
                  </a:cxn>
                  <a:cxn ang="0">
                    <a:pos x="10" y="87"/>
                  </a:cxn>
                  <a:cxn ang="0">
                    <a:pos x="67" y="8"/>
                  </a:cxn>
                </a:cxnLst>
                <a:rect l="0" t="0" r="r" b="b"/>
                <a:pathLst>
                  <a:path w="67" h="87">
                    <a:moveTo>
                      <a:pt x="67" y="8"/>
                    </a:moveTo>
                    <a:cubicBezTo>
                      <a:pt x="58" y="0"/>
                      <a:pt x="58" y="0"/>
                      <a:pt x="58" y="0"/>
                    </a:cubicBezTo>
                    <a:cubicBezTo>
                      <a:pt x="36" y="25"/>
                      <a:pt x="17" y="52"/>
                      <a:pt x="0" y="81"/>
                    </a:cubicBezTo>
                    <a:cubicBezTo>
                      <a:pt x="10" y="87"/>
                      <a:pt x="10" y="87"/>
                      <a:pt x="10" y="87"/>
                    </a:cubicBezTo>
                    <a:cubicBezTo>
                      <a:pt x="27" y="59"/>
                      <a:pt x="46" y="32"/>
                      <a:pt x="67"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187">
                <a:extLst>
                  <a:ext uri="{FF2B5EF4-FFF2-40B4-BE49-F238E27FC236}">
                    <a16:creationId xmlns:a16="http://schemas.microsoft.com/office/drawing/2014/main" id="{4810C667-B311-4562-AC1E-FD010F04EAD8}"/>
                  </a:ext>
                </a:extLst>
              </p:cNvPr>
              <p:cNvSpPr>
                <a:spLocks/>
              </p:cNvSpPr>
              <p:nvPr/>
            </p:nvSpPr>
            <p:spPr bwMode="auto">
              <a:xfrm>
                <a:off x="3182938" y="4303713"/>
                <a:ext cx="76200" cy="157163"/>
              </a:xfrm>
              <a:custGeom>
                <a:avLst/>
                <a:gdLst/>
                <a:ahLst/>
                <a:cxnLst>
                  <a:cxn ang="0">
                    <a:pos x="17" y="79"/>
                  </a:cxn>
                  <a:cxn ang="0">
                    <a:pos x="47" y="5"/>
                  </a:cxn>
                  <a:cxn ang="0">
                    <a:pos x="36" y="0"/>
                  </a:cxn>
                  <a:cxn ang="0">
                    <a:pos x="6" y="75"/>
                  </a:cxn>
                  <a:cxn ang="0">
                    <a:pos x="0" y="94"/>
                  </a:cxn>
                  <a:cxn ang="0">
                    <a:pos x="12" y="97"/>
                  </a:cxn>
                  <a:cxn ang="0">
                    <a:pos x="17" y="79"/>
                  </a:cxn>
                </a:cxnLst>
                <a:rect l="0" t="0" r="r" b="b"/>
                <a:pathLst>
                  <a:path w="47" h="97">
                    <a:moveTo>
                      <a:pt x="17" y="79"/>
                    </a:moveTo>
                    <a:cubicBezTo>
                      <a:pt x="25" y="53"/>
                      <a:pt x="35" y="29"/>
                      <a:pt x="47" y="5"/>
                    </a:cubicBezTo>
                    <a:cubicBezTo>
                      <a:pt x="36" y="0"/>
                      <a:pt x="36" y="0"/>
                      <a:pt x="36" y="0"/>
                    </a:cubicBezTo>
                    <a:cubicBezTo>
                      <a:pt x="24" y="24"/>
                      <a:pt x="14" y="49"/>
                      <a:pt x="6" y="75"/>
                    </a:cubicBezTo>
                    <a:cubicBezTo>
                      <a:pt x="4" y="81"/>
                      <a:pt x="2" y="87"/>
                      <a:pt x="0" y="94"/>
                    </a:cubicBezTo>
                    <a:cubicBezTo>
                      <a:pt x="12" y="97"/>
                      <a:pt x="12" y="97"/>
                      <a:pt x="12" y="97"/>
                    </a:cubicBezTo>
                    <a:cubicBezTo>
                      <a:pt x="13" y="91"/>
                      <a:pt x="15" y="85"/>
                      <a:pt x="17" y="7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Freeform 188">
                <a:extLst>
                  <a:ext uri="{FF2B5EF4-FFF2-40B4-BE49-F238E27FC236}">
                    <a16:creationId xmlns:a16="http://schemas.microsoft.com/office/drawing/2014/main" id="{689BEAAF-0650-4133-935F-547D2608684A}"/>
                  </a:ext>
                </a:extLst>
              </p:cNvPr>
              <p:cNvSpPr>
                <a:spLocks/>
              </p:cNvSpPr>
              <p:nvPr/>
            </p:nvSpPr>
            <p:spPr bwMode="auto">
              <a:xfrm>
                <a:off x="4027488" y="3836988"/>
                <a:ext cx="160338" cy="39688"/>
              </a:xfrm>
              <a:custGeom>
                <a:avLst/>
                <a:gdLst/>
                <a:ahLst/>
                <a:cxnLst>
                  <a:cxn ang="0">
                    <a:pos x="100" y="13"/>
                  </a:cxn>
                  <a:cxn ang="0">
                    <a:pos x="1" y="0"/>
                  </a:cxn>
                  <a:cxn ang="0">
                    <a:pos x="0" y="12"/>
                  </a:cxn>
                  <a:cxn ang="0">
                    <a:pos x="97" y="24"/>
                  </a:cxn>
                  <a:cxn ang="0">
                    <a:pos x="100" y="13"/>
                  </a:cxn>
                </a:cxnLst>
                <a:rect l="0" t="0" r="r" b="b"/>
                <a:pathLst>
                  <a:path w="100" h="24">
                    <a:moveTo>
                      <a:pt x="100" y="13"/>
                    </a:moveTo>
                    <a:cubicBezTo>
                      <a:pt x="66" y="5"/>
                      <a:pt x="34" y="1"/>
                      <a:pt x="1" y="0"/>
                    </a:cubicBezTo>
                    <a:cubicBezTo>
                      <a:pt x="0" y="12"/>
                      <a:pt x="0" y="12"/>
                      <a:pt x="0" y="12"/>
                    </a:cubicBezTo>
                    <a:cubicBezTo>
                      <a:pt x="33" y="13"/>
                      <a:pt x="64" y="17"/>
                      <a:pt x="97" y="24"/>
                    </a:cubicBezTo>
                    <a:lnTo>
                      <a:pt x="100"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189">
                <a:extLst>
                  <a:ext uri="{FF2B5EF4-FFF2-40B4-BE49-F238E27FC236}">
                    <a16:creationId xmlns:a16="http://schemas.microsoft.com/office/drawing/2014/main" id="{12269292-CE01-4814-BB51-1C651D5E1704}"/>
                  </a:ext>
                </a:extLst>
              </p:cNvPr>
              <p:cNvSpPr>
                <a:spLocks/>
              </p:cNvSpPr>
              <p:nvPr/>
            </p:nvSpPr>
            <p:spPr bwMode="auto">
              <a:xfrm>
                <a:off x="3803650" y="3836988"/>
                <a:ext cx="161925" cy="42863"/>
              </a:xfrm>
              <a:custGeom>
                <a:avLst/>
                <a:gdLst/>
                <a:ahLst/>
                <a:cxnLst>
                  <a:cxn ang="0">
                    <a:pos x="100" y="12"/>
                  </a:cxn>
                  <a:cxn ang="0">
                    <a:pos x="99" y="0"/>
                  </a:cxn>
                  <a:cxn ang="0">
                    <a:pos x="0" y="15"/>
                  </a:cxn>
                  <a:cxn ang="0">
                    <a:pos x="3" y="26"/>
                  </a:cxn>
                  <a:cxn ang="0">
                    <a:pos x="100" y="12"/>
                  </a:cxn>
                </a:cxnLst>
                <a:rect l="0" t="0" r="r" b="b"/>
                <a:pathLst>
                  <a:path w="100" h="26">
                    <a:moveTo>
                      <a:pt x="100" y="12"/>
                    </a:moveTo>
                    <a:cubicBezTo>
                      <a:pt x="99" y="0"/>
                      <a:pt x="99" y="0"/>
                      <a:pt x="99" y="0"/>
                    </a:cubicBezTo>
                    <a:cubicBezTo>
                      <a:pt x="67" y="2"/>
                      <a:pt x="35" y="7"/>
                      <a:pt x="0" y="15"/>
                    </a:cubicBezTo>
                    <a:cubicBezTo>
                      <a:pt x="3" y="26"/>
                      <a:pt x="3" y="26"/>
                      <a:pt x="3" y="26"/>
                    </a:cubicBezTo>
                    <a:cubicBezTo>
                      <a:pt x="37" y="19"/>
                      <a:pt x="68" y="14"/>
                      <a:pt x="100" y="1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Freeform 190">
                <a:extLst>
                  <a:ext uri="{FF2B5EF4-FFF2-40B4-BE49-F238E27FC236}">
                    <a16:creationId xmlns:a16="http://schemas.microsoft.com/office/drawing/2014/main" id="{EA520904-64D8-46D7-A1F6-B563764D4995}"/>
                  </a:ext>
                </a:extLst>
              </p:cNvPr>
              <p:cNvSpPr>
                <a:spLocks/>
              </p:cNvSpPr>
              <p:nvPr/>
            </p:nvSpPr>
            <p:spPr bwMode="auto">
              <a:xfrm>
                <a:off x="3154363" y="4518025"/>
                <a:ext cx="33338" cy="160338"/>
              </a:xfrm>
              <a:custGeom>
                <a:avLst/>
                <a:gdLst/>
                <a:ahLst/>
                <a:cxnLst>
                  <a:cxn ang="0">
                    <a:pos x="13" y="100"/>
                  </a:cxn>
                  <a:cxn ang="0">
                    <a:pos x="12" y="91"/>
                  </a:cxn>
                  <a:cxn ang="0">
                    <a:pos x="21" y="2"/>
                  </a:cxn>
                  <a:cxn ang="0">
                    <a:pos x="9" y="0"/>
                  </a:cxn>
                  <a:cxn ang="0">
                    <a:pos x="0" y="91"/>
                  </a:cxn>
                  <a:cxn ang="0">
                    <a:pos x="1" y="100"/>
                  </a:cxn>
                  <a:cxn ang="0">
                    <a:pos x="13" y="100"/>
                  </a:cxn>
                </a:cxnLst>
                <a:rect l="0" t="0" r="r" b="b"/>
                <a:pathLst>
                  <a:path w="21" h="100">
                    <a:moveTo>
                      <a:pt x="13" y="100"/>
                    </a:moveTo>
                    <a:cubicBezTo>
                      <a:pt x="13" y="97"/>
                      <a:pt x="12" y="94"/>
                      <a:pt x="12" y="91"/>
                    </a:cubicBezTo>
                    <a:cubicBezTo>
                      <a:pt x="13" y="61"/>
                      <a:pt x="15" y="31"/>
                      <a:pt x="21" y="2"/>
                    </a:cubicBezTo>
                    <a:cubicBezTo>
                      <a:pt x="9" y="0"/>
                      <a:pt x="9" y="0"/>
                      <a:pt x="9" y="0"/>
                    </a:cubicBezTo>
                    <a:cubicBezTo>
                      <a:pt x="3" y="29"/>
                      <a:pt x="1" y="60"/>
                      <a:pt x="0" y="91"/>
                    </a:cubicBezTo>
                    <a:cubicBezTo>
                      <a:pt x="0" y="94"/>
                      <a:pt x="1" y="97"/>
                      <a:pt x="1" y="100"/>
                    </a:cubicBezTo>
                    <a:lnTo>
                      <a:pt x="13" y="1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191">
                <a:extLst>
                  <a:ext uri="{FF2B5EF4-FFF2-40B4-BE49-F238E27FC236}">
                    <a16:creationId xmlns:a16="http://schemas.microsoft.com/office/drawing/2014/main" id="{33694EA1-8805-495D-9F28-DCA6034E2201}"/>
                  </a:ext>
                </a:extLst>
              </p:cNvPr>
              <p:cNvSpPr>
                <a:spLocks/>
              </p:cNvSpPr>
              <p:nvPr/>
            </p:nvSpPr>
            <p:spPr bwMode="auto">
              <a:xfrm>
                <a:off x="5699125" y="4044950"/>
                <a:ext cx="139700" cy="111125"/>
              </a:xfrm>
              <a:custGeom>
                <a:avLst/>
                <a:gdLst/>
                <a:ahLst/>
                <a:cxnLst>
                  <a:cxn ang="0">
                    <a:pos x="0" y="58"/>
                  </a:cxn>
                  <a:cxn ang="0">
                    <a:pos x="6" y="69"/>
                  </a:cxn>
                  <a:cxn ang="0">
                    <a:pos x="87" y="9"/>
                  </a:cxn>
                  <a:cxn ang="0">
                    <a:pos x="79" y="0"/>
                  </a:cxn>
                  <a:cxn ang="0">
                    <a:pos x="0" y="58"/>
                  </a:cxn>
                </a:cxnLst>
                <a:rect l="0" t="0" r="r" b="b"/>
                <a:pathLst>
                  <a:path w="87" h="69">
                    <a:moveTo>
                      <a:pt x="0" y="58"/>
                    </a:moveTo>
                    <a:cubicBezTo>
                      <a:pt x="6" y="69"/>
                      <a:pt x="6" y="69"/>
                      <a:pt x="6" y="69"/>
                    </a:cubicBezTo>
                    <a:cubicBezTo>
                      <a:pt x="35" y="51"/>
                      <a:pt x="62" y="31"/>
                      <a:pt x="87" y="9"/>
                    </a:cubicBezTo>
                    <a:cubicBezTo>
                      <a:pt x="79" y="0"/>
                      <a:pt x="79" y="0"/>
                      <a:pt x="79" y="0"/>
                    </a:cubicBezTo>
                    <a:cubicBezTo>
                      <a:pt x="55" y="22"/>
                      <a:pt x="28" y="41"/>
                      <a:pt x="0" y="5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192">
                <a:extLst>
                  <a:ext uri="{FF2B5EF4-FFF2-40B4-BE49-F238E27FC236}">
                    <a16:creationId xmlns:a16="http://schemas.microsoft.com/office/drawing/2014/main" id="{C461DFEF-F7B2-4C0F-88A4-71874B0FF105}"/>
                  </a:ext>
                </a:extLst>
              </p:cNvPr>
              <p:cNvSpPr>
                <a:spLocks/>
              </p:cNvSpPr>
              <p:nvPr/>
            </p:nvSpPr>
            <p:spPr bwMode="auto">
              <a:xfrm>
                <a:off x="5675313" y="2714625"/>
                <a:ext cx="139700" cy="111125"/>
              </a:xfrm>
              <a:custGeom>
                <a:avLst/>
                <a:gdLst/>
                <a:ahLst/>
                <a:cxnLst>
                  <a:cxn ang="0">
                    <a:pos x="87" y="60"/>
                  </a:cxn>
                  <a:cxn ang="0">
                    <a:pos x="7" y="0"/>
                  </a:cxn>
                  <a:cxn ang="0">
                    <a:pos x="0" y="10"/>
                  </a:cxn>
                  <a:cxn ang="0">
                    <a:pos x="79" y="69"/>
                  </a:cxn>
                  <a:cxn ang="0">
                    <a:pos x="87" y="60"/>
                  </a:cxn>
                </a:cxnLst>
                <a:rect l="0" t="0" r="r" b="b"/>
                <a:pathLst>
                  <a:path w="87" h="69">
                    <a:moveTo>
                      <a:pt x="87" y="60"/>
                    </a:moveTo>
                    <a:cubicBezTo>
                      <a:pt x="63" y="39"/>
                      <a:pt x="37" y="19"/>
                      <a:pt x="7" y="0"/>
                    </a:cubicBezTo>
                    <a:cubicBezTo>
                      <a:pt x="0" y="10"/>
                      <a:pt x="0" y="10"/>
                      <a:pt x="0" y="10"/>
                    </a:cubicBezTo>
                    <a:cubicBezTo>
                      <a:pt x="30" y="29"/>
                      <a:pt x="55" y="48"/>
                      <a:pt x="79" y="69"/>
                    </a:cubicBezTo>
                    <a:lnTo>
                      <a:pt x="87" y="6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Freeform 193">
                <a:extLst>
                  <a:ext uri="{FF2B5EF4-FFF2-40B4-BE49-F238E27FC236}">
                    <a16:creationId xmlns:a16="http://schemas.microsoft.com/office/drawing/2014/main" id="{E1BBF1A5-71CB-4927-A803-08BDC3C02C31}"/>
                  </a:ext>
                </a:extLst>
              </p:cNvPr>
              <p:cNvSpPr>
                <a:spLocks/>
              </p:cNvSpPr>
              <p:nvPr/>
            </p:nvSpPr>
            <p:spPr bwMode="auto">
              <a:xfrm>
                <a:off x="5846763" y="2855913"/>
                <a:ext cx="117475" cy="133350"/>
              </a:xfrm>
              <a:custGeom>
                <a:avLst/>
                <a:gdLst/>
                <a:ahLst/>
                <a:cxnLst>
                  <a:cxn ang="0">
                    <a:pos x="73" y="76"/>
                  </a:cxn>
                  <a:cxn ang="0">
                    <a:pos x="22" y="14"/>
                  </a:cxn>
                  <a:cxn ang="0">
                    <a:pos x="9" y="0"/>
                  </a:cxn>
                  <a:cxn ang="0">
                    <a:pos x="0" y="8"/>
                  </a:cxn>
                  <a:cxn ang="0">
                    <a:pos x="14" y="22"/>
                  </a:cxn>
                  <a:cxn ang="0">
                    <a:pos x="63" y="83"/>
                  </a:cxn>
                  <a:cxn ang="0">
                    <a:pos x="73" y="76"/>
                  </a:cxn>
                </a:cxnLst>
                <a:rect l="0" t="0" r="r" b="b"/>
                <a:pathLst>
                  <a:path w="73" h="83">
                    <a:moveTo>
                      <a:pt x="73" y="76"/>
                    </a:moveTo>
                    <a:cubicBezTo>
                      <a:pt x="58" y="55"/>
                      <a:pt x="41" y="34"/>
                      <a:pt x="22" y="14"/>
                    </a:cubicBezTo>
                    <a:cubicBezTo>
                      <a:pt x="18" y="9"/>
                      <a:pt x="13" y="4"/>
                      <a:pt x="9" y="0"/>
                    </a:cubicBezTo>
                    <a:cubicBezTo>
                      <a:pt x="0" y="8"/>
                      <a:pt x="0" y="8"/>
                      <a:pt x="0" y="8"/>
                    </a:cubicBezTo>
                    <a:cubicBezTo>
                      <a:pt x="5" y="12"/>
                      <a:pt x="9" y="17"/>
                      <a:pt x="14" y="22"/>
                    </a:cubicBezTo>
                    <a:cubicBezTo>
                      <a:pt x="32" y="41"/>
                      <a:pt x="48" y="62"/>
                      <a:pt x="63" y="83"/>
                    </a:cubicBezTo>
                    <a:lnTo>
                      <a:pt x="73"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194">
                <a:extLst>
                  <a:ext uri="{FF2B5EF4-FFF2-40B4-BE49-F238E27FC236}">
                    <a16:creationId xmlns:a16="http://schemas.microsoft.com/office/drawing/2014/main" id="{CBA7336F-9040-44BB-BA91-65F9A7794F78}"/>
                  </a:ext>
                </a:extLst>
              </p:cNvPr>
              <p:cNvSpPr>
                <a:spLocks/>
              </p:cNvSpPr>
              <p:nvPr/>
            </p:nvSpPr>
            <p:spPr bwMode="auto">
              <a:xfrm>
                <a:off x="5513388" y="885825"/>
                <a:ext cx="161925" cy="44450"/>
              </a:xfrm>
              <a:custGeom>
                <a:avLst/>
                <a:gdLst/>
                <a:ahLst/>
                <a:cxnLst>
                  <a:cxn ang="0">
                    <a:pos x="0" y="12"/>
                  </a:cxn>
                  <a:cxn ang="0">
                    <a:pos x="97" y="27"/>
                  </a:cxn>
                  <a:cxn ang="0">
                    <a:pos x="100" y="15"/>
                  </a:cxn>
                  <a:cxn ang="0">
                    <a:pos x="1" y="0"/>
                  </a:cxn>
                  <a:cxn ang="0">
                    <a:pos x="0" y="12"/>
                  </a:cxn>
                </a:cxnLst>
                <a:rect l="0" t="0" r="r" b="b"/>
                <a:pathLst>
                  <a:path w="100" h="27">
                    <a:moveTo>
                      <a:pt x="0" y="12"/>
                    </a:moveTo>
                    <a:cubicBezTo>
                      <a:pt x="33" y="14"/>
                      <a:pt x="66" y="19"/>
                      <a:pt x="97" y="27"/>
                    </a:cubicBezTo>
                    <a:cubicBezTo>
                      <a:pt x="100" y="15"/>
                      <a:pt x="100" y="15"/>
                      <a:pt x="100" y="15"/>
                    </a:cubicBezTo>
                    <a:cubicBezTo>
                      <a:pt x="68" y="7"/>
                      <a:pt x="35" y="2"/>
                      <a:pt x="1" y="0"/>
                    </a:cubicBezTo>
                    <a:lnTo>
                      <a:pt x="0"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Freeform 195">
                <a:extLst>
                  <a:ext uri="{FF2B5EF4-FFF2-40B4-BE49-F238E27FC236}">
                    <a16:creationId xmlns:a16="http://schemas.microsoft.com/office/drawing/2014/main" id="{4D51EDAB-8D93-46B4-9E1B-4286AD1306D0}"/>
                  </a:ext>
                </a:extLst>
              </p:cNvPr>
              <p:cNvSpPr>
                <a:spLocks/>
              </p:cNvSpPr>
              <p:nvPr/>
            </p:nvSpPr>
            <p:spPr bwMode="auto">
              <a:xfrm>
                <a:off x="5497513" y="4170363"/>
                <a:ext cx="153988" cy="79375"/>
              </a:xfrm>
              <a:custGeom>
                <a:avLst/>
                <a:gdLst/>
                <a:ahLst/>
                <a:cxnLst>
                  <a:cxn ang="0">
                    <a:pos x="82" y="4"/>
                  </a:cxn>
                  <a:cxn ang="0">
                    <a:pos x="0" y="38"/>
                  </a:cxn>
                  <a:cxn ang="0">
                    <a:pos x="4" y="49"/>
                  </a:cxn>
                  <a:cxn ang="0">
                    <a:pos x="87" y="15"/>
                  </a:cxn>
                  <a:cxn ang="0">
                    <a:pos x="96" y="10"/>
                  </a:cxn>
                  <a:cxn ang="0">
                    <a:pos x="91" y="0"/>
                  </a:cxn>
                  <a:cxn ang="0">
                    <a:pos x="82" y="4"/>
                  </a:cxn>
                </a:cxnLst>
                <a:rect l="0" t="0" r="r" b="b"/>
                <a:pathLst>
                  <a:path w="96" h="49">
                    <a:moveTo>
                      <a:pt x="82" y="4"/>
                    </a:moveTo>
                    <a:cubicBezTo>
                      <a:pt x="55" y="18"/>
                      <a:pt x="28" y="29"/>
                      <a:pt x="0" y="38"/>
                    </a:cubicBezTo>
                    <a:cubicBezTo>
                      <a:pt x="4" y="49"/>
                      <a:pt x="4" y="49"/>
                      <a:pt x="4" y="49"/>
                    </a:cubicBezTo>
                    <a:cubicBezTo>
                      <a:pt x="32" y="40"/>
                      <a:pt x="60" y="29"/>
                      <a:pt x="87" y="15"/>
                    </a:cubicBezTo>
                    <a:cubicBezTo>
                      <a:pt x="90" y="14"/>
                      <a:pt x="93" y="12"/>
                      <a:pt x="96" y="10"/>
                    </a:cubicBezTo>
                    <a:cubicBezTo>
                      <a:pt x="91" y="0"/>
                      <a:pt x="91" y="0"/>
                      <a:pt x="91" y="0"/>
                    </a:cubicBezTo>
                    <a:cubicBezTo>
                      <a:pt x="88" y="1"/>
                      <a:pt x="85" y="3"/>
                      <a:pt x="8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grpSp>
        <p:nvGrpSpPr>
          <p:cNvPr id="94" name="Group 327">
            <a:extLst>
              <a:ext uri="{FF2B5EF4-FFF2-40B4-BE49-F238E27FC236}">
                <a16:creationId xmlns:a16="http://schemas.microsoft.com/office/drawing/2014/main" id="{DC9B8FE0-303D-449F-B2AC-3830547F11B9}"/>
              </a:ext>
            </a:extLst>
          </p:cNvPr>
          <p:cNvGrpSpPr/>
          <p:nvPr/>
        </p:nvGrpSpPr>
        <p:grpSpPr>
          <a:xfrm>
            <a:off x="39220" y="2683730"/>
            <a:ext cx="1435608" cy="1242175"/>
            <a:chOff x="-548682" y="2279447"/>
            <a:chExt cx="2752470" cy="1242175"/>
          </a:xfrm>
        </p:grpSpPr>
        <p:sp>
          <p:nvSpPr>
            <p:cNvPr id="95" name="Rounded Rectangle 315">
              <a:extLst>
                <a:ext uri="{FF2B5EF4-FFF2-40B4-BE49-F238E27FC236}">
                  <a16:creationId xmlns:a16="http://schemas.microsoft.com/office/drawing/2014/main" id="{40146711-2449-45E3-BE17-BE68D64CC3DC}"/>
                </a:ext>
              </a:extLst>
            </p:cNvPr>
            <p:cNvSpPr/>
            <p:nvPr/>
          </p:nvSpPr>
          <p:spPr>
            <a:xfrm>
              <a:off x="-548682" y="2516069"/>
              <a:ext cx="2752470" cy="1005553"/>
            </a:xfrm>
            <a:prstGeom prst="roundRect">
              <a:avLst>
                <a:gd name="adj" fmla="val 8331"/>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6" name="Isosceles Triangle 95">
              <a:extLst>
                <a:ext uri="{FF2B5EF4-FFF2-40B4-BE49-F238E27FC236}">
                  <a16:creationId xmlns:a16="http://schemas.microsoft.com/office/drawing/2014/main" id="{63AE9204-1457-4CC4-8C66-1C4A856CFB24}"/>
                </a:ext>
              </a:extLst>
            </p:cNvPr>
            <p:cNvSpPr/>
            <p:nvPr/>
          </p:nvSpPr>
          <p:spPr>
            <a:xfrm>
              <a:off x="548548" y="2279447"/>
              <a:ext cx="556879" cy="2267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8" name="Text Placeholder 3">
              <a:extLst>
                <a:ext uri="{FF2B5EF4-FFF2-40B4-BE49-F238E27FC236}">
                  <a16:creationId xmlns:a16="http://schemas.microsoft.com/office/drawing/2014/main" id="{007D11CA-FA66-4FEA-A419-D296BA42DA44}"/>
                </a:ext>
              </a:extLst>
            </p:cNvPr>
            <p:cNvSpPr txBox="1">
              <a:spLocks/>
            </p:cNvSpPr>
            <p:nvPr/>
          </p:nvSpPr>
          <p:spPr>
            <a:xfrm>
              <a:off x="-424965" y="2755353"/>
              <a:ext cx="2406768" cy="51090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solidFill>
                    <a:schemeClr val="accent1"/>
                  </a:solidFill>
                  <a:latin typeface="Arial" panose="020B0604020202020204" pitchFamily="34" charset="0"/>
                  <a:cs typeface="Arial" panose="020B0604020202020204" pitchFamily="34" charset="0"/>
                </a:rPr>
                <a:t>Opt-In Deadline</a:t>
              </a:r>
            </a:p>
            <a:p>
              <a:pPr>
                <a:spcBef>
                  <a:spcPct val="20000"/>
                </a:spcBef>
                <a:defRPr/>
              </a:pPr>
              <a:r>
                <a:rPr lang="en-US">
                  <a:solidFill>
                    <a:schemeClr val="accent1"/>
                  </a:solidFill>
                  <a:latin typeface="Arial" panose="020B0604020202020204" pitchFamily="34" charset="0"/>
                  <a:cs typeface="Arial" panose="020B0604020202020204" pitchFamily="34" charset="0"/>
                </a:rPr>
                <a:t>(8/31</a:t>
              </a:r>
              <a:r>
                <a:rPr lang="en-US" sz="1600">
                  <a:solidFill>
                    <a:schemeClr val="accent1"/>
                  </a:solidFill>
                  <a:latin typeface="Arial" panose="020B0604020202020204" pitchFamily="34" charset="0"/>
                  <a:cs typeface="Arial" panose="020B0604020202020204" pitchFamily="34" charset="0"/>
                </a:rPr>
                <a:t>)</a:t>
              </a:r>
              <a:endParaRPr lang="en-US" sz="2000">
                <a:solidFill>
                  <a:schemeClr val="accent1"/>
                </a:solidFill>
                <a:latin typeface="Arial" panose="020B0604020202020204" pitchFamily="34" charset="0"/>
                <a:cs typeface="Arial" panose="020B0604020202020204" pitchFamily="34" charset="0"/>
              </a:endParaRPr>
            </a:p>
          </p:txBody>
        </p:sp>
      </p:grpSp>
      <p:grpSp>
        <p:nvGrpSpPr>
          <p:cNvPr id="100" name="Group 328">
            <a:extLst>
              <a:ext uri="{FF2B5EF4-FFF2-40B4-BE49-F238E27FC236}">
                <a16:creationId xmlns:a16="http://schemas.microsoft.com/office/drawing/2014/main" id="{8FD1C864-4AC6-425B-9F5E-60CE37C51383}"/>
              </a:ext>
            </a:extLst>
          </p:cNvPr>
          <p:cNvGrpSpPr/>
          <p:nvPr/>
        </p:nvGrpSpPr>
        <p:grpSpPr>
          <a:xfrm>
            <a:off x="1829488" y="3928947"/>
            <a:ext cx="1433227" cy="1195595"/>
            <a:chOff x="168383" y="2327650"/>
            <a:chExt cx="1433227" cy="1195595"/>
          </a:xfrm>
        </p:grpSpPr>
        <p:sp>
          <p:nvSpPr>
            <p:cNvPr id="101" name="Rounded Rectangle 329">
              <a:extLst>
                <a:ext uri="{FF2B5EF4-FFF2-40B4-BE49-F238E27FC236}">
                  <a16:creationId xmlns:a16="http://schemas.microsoft.com/office/drawing/2014/main" id="{5824ABE9-C0F9-46FF-84C9-85623C3DCD53}"/>
                </a:ext>
              </a:extLst>
            </p:cNvPr>
            <p:cNvSpPr/>
            <p:nvPr/>
          </p:nvSpPr>
          <p:spPr>
            <a:xfrm>
              <a:off x="168383" y="2517692"/>
              <a:ext cx="1433227" cy="1005553"/>
            </a:xfrm>
            <a:prstGeom prst="roundRect">
              <a:avLst>
                <a:gd name="adj" fmla="val 8331"/>
              </a:avLst>
            </a:prstGeom>
            <a:solidFill>
              <a:srgbClr val="F2F2F2"/>
            </a:solidFill>
            <a:ln w="1905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2" name="Isosceles Triangle 101">
              <a:extLst>
                <a:ext uri="{FF2B5EF4-FFF2-40B4-BE49-F238E27FC236}">
                  <a16:creationId xmlns:a16="http://schemas.microsoft.com/office/drawing/2014/main" id="{43303922-7048-43DE-AAE3-4035DF33E32B}"/>
                </a:ext>
              </a:extLst>
            </p:cNvPr>
            <p:cNvSpPr/>
            <p:nvPr/>
          </p:nvSpPr>
          <p:spPr>
            <a:xfrm flipH="1">
              <a:off x="771228" y="2327650"/>
              <a:ext cx="227537" cy="196153"/>
            </a:xfrm>
            <a:prstGeom prst="triangl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4" name="Text Placeholder 3">
              <a:extLst>
                <a:ext uri="{FF2B5EF4-FFF2-40B4-BE49-F238E27FC236}">
                  <a16:creationId xmlns:a16="http://schemas.microsoft.com/office/drawing/2014/main" id="{DDA92403-F4A1-4F02-B005-F1D8BFDE8410}"/>
                </a:ext>
              </a:extLst>
            </p:cNvPr>
            <p:cNvSpPr txBox="1">
              <a:spLocks/>
            </p:cNvSpPr>
            <p:nvPr/>
          </p:nvSpPr>
          <p:spPr>
            <a:xfrm>
              <a:off x="211641" y="2567753"/>
              <a:ext cx="1358622" cy="86177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solidFill>
                    <a:srgbClr val="00B050"/>
                  </a:solidFill>
                  <a:latin typeface="Arial" panose="020B0604020202020204" pitchFamily="34" charset="0"/>
                  <a:cs typeface="Arial" panose="020B0604020202020204" pitchFamily="34" charset="0"/>
                </a:rPr>
                <a:t>Disaster Readiness Assessment Deadline (10/31)</a:t>
              </a:r>
            </a:p>
          </p:txBody>
        </p:sp>
      </p:grpSp>
      <p:grpSp>
        <p:nvGrpSpPr>
          <p:cNvPr id="106" name="Group 334">
            <a:extLst>
              <a:ext uri="{FF2B5EF4-FFF2-40B4-BE49-F238E27FC236}">
                <a16:creationId xmlns:a16="http://schemas.microsoft.com/office/drawing/2014/main" id="{20ACF202-2190-4642-A0E1-C9A0F0038839}"/>
              </a:ext>
            </a:extLst>
          </p:cNvPr>
          <p:cNvGrpSpPr/>
          <p:nvPr/>
        </p:nvGrpSpPr>
        <p:grpSpPr>
          <a:xfrm>
            <a:off x="4634570" y="4030608"/>
            <a:ext cx="1434645" cy="1195595"/>
            <a:chOff x="166965" y="2327650"/>
            <a:chExt cx="1434645" cy="1195595"/>
          </a:xfrm>
        </p:grpSpPr>
        <p:sp>
          <p:nvSpPr>
            <p:cNvPr id="107" name="Rounded Rectangle 335">
              <a:extLst>
                <a:ext uri="{FF2B5EF4-FFF2-40B4-BE49-F238E27FC236}">
                  <a16:creationId xmlns:a16="http://schemas.microsoft.com/office/drawing/2014/main" id="{9E0B4166-63AF-42C7-92C7-8589ADDFF686}"/>
                </a:ext>
              </a:extLst>
            </p:cNvPr>
            <p:cNvSpPr/>
            <p:nvPr/>
          </p:nvSpPr>
          <p:spPr>
            <a:xfrm>
              <a:off x="168383" y="2517692"/>
              <a:ext cx="1433227" cy="1005553"/>
            </a:xfrm>
            <a:prstGeom prst="roundRect">
              <a:avLst>
                <a:gd name="adj" fmla="val 8331"/>
              </a:avLst>
            </a:prstGeom>
            <a:solidFill>
              <a:srgbClr val="F2F2F2"/>
            </a:solidFill>
            <a:ln w="190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8" name="Isosceles Triangle 107">
              <a:extLst>
                <a:ext uri="{FF2B5EF4-FFF2-40B4-BE49-F238E27FC236}">
                  <a16:creationId xmlns:a16="http://schemas.microsoft.com/office/drawing/2014/main" id="{DC2116F9-72BD-4C4D-9671-4604E7BA1AD7}"/>
                </a:ext>
              </a:extLst>
            </p:cNvPr>
            <p:cNvSpPr/>
            <p:nvPr/>
          </p:nvSpPr>
          <p:spPr>
            <a:xfrm flipH="1">
              <a:off x="771228" y="2327650"/>
              <a:ext cx="227537" cy="196153"/>
            </a:xfrm>
            <a:prstGeom prs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0" name="Text Placeholder 3">
              <a:extLst>
                <a:ext uri="{FF2B5EF4-FFF2-40B4-BE49-F238E27FC236}">
                  <a16:creationId xmlns:a16="http://schemas.microsoft.com/office/drawing/2014/main" id="{82CEC831-18ED-4844-B13E-B4248BC354B7}"/>
                </a:ext>
              </a:extLst>
            </p:cNvPr>
            <p:cNvSpPr txBox="1">
              <a:spLocks/>
            </p:cNvSpPr>
            <p:nvPr/>
          </p:nvSpPr>
          <p:spPr>
            <a:xfrm>
              <a:off x="166965" y="2694827"/>
              <a:ext cx="1425284" cy="64633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solidFill>
                    <a:srgbClr val="1F4E79"/>
                  </a:solidFill>
                  <a:latin typeface="Arial" panose="020B0604020202020204" pitchFamily="34" charset="0"/>
                  <a:cs typeface="Arial" panose="020B0604020202020204" pitchFamily="34" charset="0"/>
                </a:rPr>
                <a:t>Customized Abatement Plan Deadline (1/31)</a:t>
              </a:r>
            </a:p>
          </p:txBody>
        </p:sp>
      </p:grpSp>
      <p:grpSp>
        <p:nvGrpSpPr>
          <p:cNvPr id="112" name="Group 340">
            <a:extLst>
              <a:ext uri="{FF2B5EF4-FFF2-40B4-BE49-F238E27FC236}">
                <a16:creationId xmlns:a16="http://schemas.microsoft.com/office/drawing/2014/main" id="{307BFABA-5982-4305-A8E3-F7DEEFAAA314}"/>
              </a:ext>
            </a:extLst>
          </p:cNvPr>
          <p:cNvGrpSpPr/>
          <p:nvPr/>
        </p:nvGrpSpPr>
        <p:grpSpPr>
          <a:xfrm>
            <a:off x="9947340" y="4111285"/>
            <a:ext cx="1433227" cy="1195595"/>
            <a:chOff x="168383" y="2327650"/>
            <a:chExt cx="1433227" cy="1195595"/>
          </a:xfrm>
          <a:solidFill>
            <a:schemeClr val="bg1">
              <a:lumMod val="95000"/>
            </a:schemeClr>
          </a:solidFill>
        </p:grpSpPr>
        <p:sp>
          <p:nvSpPr>
            <p:cNvPr id="113" name="Rounded Rectangle 341">
              <a:extLst>
                <a:ext uri="{FF2B5EF4-FFF2-40B4-BE49-F238E27FC236}">
                  <a16:creationId xmlns:a16="http://schemas.microsoft.com/office/drawing/2014/main" id="{696D0425-4CD5-4783-AFED-79DAB2540EA4}"/>
                </a:ext>
              </a:extLst>
            </p:cNvPr>
            <p:cNvSpPr/>
            <p:nvPr/>
          </p:nvSpPr>
          <p:spPr>
            <a:xfrm>
              <a:off x="168383" y="2517692"/>
              <a:ext cx="1433227" cy="1005553"/>
            </a:xfrm>
            <a:prstGeom prst="roundRect">
              <a:avLst>
                <a:gd name="adj" fmla="val 8331"/>
              </a:avLst>
            </a:prstGeom>
            <a:grp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4" name="Isosceles Triangle 113">
              <a:extLst>
                <a:ext uri="{FF2B5EF4-FFF2-40B4-BE49-F238E27FC236}">
                  <a16:creationId xmlns:a16="http://schemas.microsoft.com/office/drawing/2014/main" id="{4913CC22-CAFF-46D5-B661-8173486631C1}"/>
                </a:ext>
              </a:extLst>
            </p:cNvPr>
            <p:cNvSpPr/>
            <p:nvPr/>
          </p:nvSpPr>
          <p:spPr>
            <a:xfrm flipH="1">
              <a:off x="771228" y="2327650"/>
              <a:ext cx="227537" cy="196153"/>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6" name="Text Placeholder 3">
              <a:extLst>
                <a:ext uri="{FF2B5EF4-FFF2-40B4-BE49-F238E27FC236}">
                  <a16:creationId xmlns:a16="http://schemas.microsoft.com/office/drawing/2014/main" id="{EDC338D4-28AE-4368-A272-C52470B0E866}"/>
                </a:ext>
              </a:extLst>
            </p:cNvPr>
            <p:cNvSpPr txBox="1">
              <a:spLocks/>
            </p:cNvSpPr>
            <p:nvPr/>
          </p:nvSpPr>
          <p:spPr>
            <a:xfrm>
              <a:off x="303460" y="2703639"/>
              <a:ext cx="1148526" cy="646331"/>
            </a:xfrm>
            <a:prstGeom prst="rect">
              <a:avLst/>
            </a:prstGeom>
            <a:grp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solidFill>
                    <a:schemeClr val="accent2">
                      <a:lumMod val="75000"/>
                    </a:schemeClr>
                  </a:solidFill>
                  <a:latin typeface="Arial"/>
                  <a:cs typeface="Arial"/>
                </a:rPr>
                <a:t>Lock In Date for next season (6/1)</a:t>
              </a:r>
              <a:endParaRPr lang="en-US">
                <a:solidFill>
                  <a:schemeClr val="accent2">
                    <a:lumMod val="75000"/>
                  </a:schemeClr>
                </a:solidFill>
                <a:latin typeface="Arial" panose="020B0604020202020204" pitchFamily="34" charset="0"/>
                <a:cs typeface="Arial" panose="020B0604020202020204" pitchFamily="34" charset="0"/>
              </a:endParaRPr>
            </a:p>
          </p:txBody>
        </p:sp>
      </p:grpSp>
      <p:sp>
        <p:nvSpPr>
          <p:cNvPr id="118" name="TextBox 117">
            <a:extLst>
              <a:ext uri="{FF2B5EF4-FFF2-40B4-BE49-F238E27FC236}">
                <a16:creationId xmlns:a16="http://schemas.microsoft.com/office/drawing/2014/main" id="{116F6467-2449-4519-83B8-F458ADFE4926}"/>
              </a:ext>
            </a:extLst>
          </p:cNvPr>
          <p:cNvSpPr txBox="1"/>
          <p:nvPr/>
        </p:nvSpPr>
        <p:spPr>
          <a:xfrm>
            <a:off x="1159332" y="304861"/>
            <a:ext cx="3647409" cy="523220"/>
          </a:xfrm>
          <a:prstGeom prst="rect">
            <a:avLst/>
          </a:prstGeom>
          <a:noFill/>
        </p:spPr>
        <p:txBody>
          <a:bodyPr wrap="none" rtlCol="0">
            <a:spAutoFit/>
          </a:bodyPr>
          <a:lstStyle/>
          <a:p>
            <a:r>
              <a:rPr lang="en-US" sz="2800">
                <a:solidFill>
                  <a:srgbClr val="002060"/>
                </a:solidFill>
                <a:latin typeface="Arial Black" panose="020B0A04020102020204" pitchFamily="34" charset="0"/>
                <a:cs typeface="Arial" panose="020B0604020202020204" pitchFamily="34" charset="0"/>
              </a:rPr>
              <a:t>F-ROC Milestones</a:t>
            </a:r>
          </a:p>
        </p:txBody>
      </p:sp>
      <p:pic>
        <p:nvPicPr>
          <p:cNvPr id="3" name="Graphic 2" descr="Palm tree with solid fill">
            <a:extLst>
              <a:ext uri="{FF2B5EF4-FFF2-40B4-BE49-F238E27FC236}">
                <a16:creationId xmlns:a16="http://schemas.microsoft.com/office/drawing/2014/main" id="{061B76DF-9EE2-4768-B9D7-46D3853FC3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1634" y="2946461"/>
            <a:ext cx="914400" cy="914400"/>
          </a:xfrm>
          <a:prstGeom prst="rect">
            <a:avLst/>
          </a:prstGeom>
        </p:spPr>
      </p:pic>
      <p:pic>
        <p:nvPicPr>
          <p:cNvPr id="111" name="Graphic 110" descr="Palm tree with solid fill">
            <a:extLst>
              <a:ext uri="{FF2B5EF4-FFF2-40B4-BE49-F238E27FC236}">
                <a16:creationId xmlns:a16="http://schemas.microsoft.com/office/drawing/2014/main" id="{E79232D7-1ECB-44B0-980A-A8C8306864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0839" y="3207835"/>
            <a:ext cx="914400" cy="914400"/>
          </a:xfrm>
          <a:prstGeom prst="rect">
            <a:avLst/>
          </a:prstGeom>
        </p:spPr>
      </p:pic>
      <p:pic>
        <p:nvPicPr>
          <p:cNvPr id="117" name="Graphic 116" descr="Palm tree with solid fill">
            <a:extLst>
              <a:ext uri="{FF2B5EF4-FFF2-40B4-BE49-F238E27FC236}">
                <a16:creationId xmlns:a16="http://schemas.microsoft.com/office/drawing/2014/main" id="{DF9EBC13-D588-4989-838C-4EB33F2BEE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629" y="1967781"/>
            <a:ext cx="914400" cy="914400"/>
          </a:xfrm>
          <a:prstGeom prst="rect">
            <a:avLst/>
          </a:prstGeom>
        </p:spPr>
      </p:pic>
      <p:pic>
        <p:nvPicPr>
          <p:cNvPr id="119" name="Graphic 118" descr="Palm tree with solid fill">
            <a:extLst>
              <a:ext uri="{FF2B5EF4-FFF2-40B4-BE49-F238E27FC236}">
                <a16:creationId xmlns:a16="http://schemas.microsoft.com/office/drawing/2014/main" id="{9A30C939-B14E-46F4-9156-1F0846B6FB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42379" y="2837469"/>
            <a:ext cx="914400" cy="914400"/>
          </a:xfrm>
          <a:prstGeom prst="rect">
            <a:avLst/>
          </a:prstGeom>
        </p:spPr>
      </p:pic>
      <p:pic>
        <p:nvPicPr>
          <p:cNvPr id="120" name="Graphic 119" descr="Palm tree with solid fill">
            <a:extLst>
              <a:ext uri="{FF2B5EF4-FFF2-40B4-BE49-F238E27FC236}">
                <a16:creationId xmlns:a16="http://schemas.microsoft.com/office/drawing/2014/main" id="{A206EA1B-045C-41F2-BEE2-7C52018BFC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7910" y="2345671"/>
            <a:ext cx="914400" cy="914400"/>
          </a:xfrm>
          <a:prstGeom prst="rect">
            <a:avLst/>
          </a:prstGeom>
        </p:spPr>
      </p:pic>
      <p:pic>
        <p:nvPicPr>
          <p:cNvPr id="121" name="Graphic 120" descr="Palm tree with solid fill">
            <a:extLst>
              <a:ext uri="{FF2B5EF4-FFF2-40B4-BE49-F238E27FC236}">
                <a16:creationId xmlns:a16="http://schemas.microsoft.com/office/drawing/2014/main" id="{65E02915-156D-49F3-A0B6-942E2CFD5B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08257" y="3973049"/>
            <a:ext cx="914400" cy="914400"/>
          </a:xfrm>
          <a:prstGeom prst="rect">
            <a:avLst/>
          </a:prstGeom>
        </p:spPr>
      </p:pic>
      <p:pic>
        <p:nvPicPr>
          <p:cNvPr id="122" name="Graphic 121" descr="Palm tree with solid fill">
            <a:extLst>
              <a:ext uri="{FF2B5EF4-FFF2-40B4-BE49-F238E27FC236}">
                <a16:creationId xmlns:a16="http://schemas.microsoft.com/office/drawing/2014/main" id="{1EBFF977-A5DB-429C-A9C1-947EB76FC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9504" y="2093296"/>
            <a:ext cx="914400" cy="914400"/>
          </a:xfrm>
          <a:prstGeom prst="rect">
            <a:avLst/>
          </a:prstGeom>
        </p:spPr>
      </p:pic>
      <p:pic>
        <p:nvPicPr>
          <p:cNvPr id="123" name="Graphic 122" descr="Palm tree with solid fill">
            <a:extLst>
              <a:ext uri="{FF2B5EF4-FFF2-40B4-BE49-F238E27FC236}">
                <a16:creationId xmlns:a16="http://schemas.microsoft.com/office/drawing/2014/main" id="{49ECA522-7EA2-42D3-ACA2-7D839215C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92448" y="2476517"/>
            <a:ext cx="914400" cy="914400"/>
          </a:xfrm>
          <a:prstGeom prst="rect">
            <a:avLst/>
          </a:prstGeom>
        </p:spPr>
      </p:pic>
      <p:grpSp>
        <p:nvGrpSpPr>
          <p:cNvPr id="15" name="Group 14">
            <a:extLst>
              <a:ext uri="{FF2B5EF4-FFF2-40B4-BE49-F238E27FC236}">
                <a16:creationId xmlns:a16="http://schemas.microsoft.com/office/drawing/2014/main" id="{FF6D3CE5-652D-44DA-9507-9E1C70CE06A5}"/>
              </a:ext>
            </a:extLst>
          </p:cNvPr>
          <p:cNvGrpSpPr/>
          <p:nvPr/>
        </p:nvGrpSpPr>
        <p:grpSpPr>
          <a:xfrm>
            <a:off x="1993138" y="1810383"/>
            <a:ext cx="630711" cy="630711"/>
            <a:chOff x="5934830" y="1787393"/>
            <a:chExt cx="630711" cy="630711"/>
          </a:xfrm>
        </p:grpSpPr>
        <p:sp>
          <p:nvSpPr>
            <p:cNvPr id="14" name="Rectangle 13">
              <a:extLst>
                <a:ext uri="{FF2B5EF4-FFF2-40B4-BE49-F238E27FC236}">
                  <a16:creationId xmlns:a16="http://schemas.microsoft.com/office/drawing/2014/main" id="{0CFE44DB-3AC8-4573-96D7-E6CE1DC4B5C2}"/>
                </a:ext>
              </a:extLst>
            </p:cNvPr>
            <p:cNvSpPr/>
            <p:nvPr/>
          </p:nvSpPr>
          <p:spPr>
            <a:xfrm rot="20601455">
              <a:off x="6366566" y="1957361"/>
              <a:ext cx="80924" cy="2028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D2CEB41-D360-448D-87F1-CBB2066383C9}"/>
                </a:ext>
              </a:extLst>
            </p:cNvPr>
            <p:cNvSpPr/>
            <p:nvPr/>
          </p:nvSpPr>
          <p:spPr>
            <a:xfrm rot="17338637">
              <a:off x="6193183" y="1944163"/>
              <a:ext cx="174178" cy="1323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920DA64-B6C4-4004-9553-C076E19378AE}"/>
                </a:ext>
              </a:extLst>
            </p:cNvPr>
            <p:cNvSpPr/>
            <p:nvPr/>
          </p:nvSpPr>
          <p:spPr>
            <a:xfrm rot="3719077">
              <a:off x="6129235" y="1857102"/>
              <a:ext cx="72024" cy="2059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Beach umbrella with solid fill">
              <a:extLst>
                <a:ext uri="{FF2B5EF4-FFF2-40B4-BE49-F238E27FC236}">
                  <a16:creationId xmlns:a16="http://schemas.microsoft.com/office/drawing/2014/main" id="{D6FB5F9F-277D-456B-9F97-C37F73FAAC90}"/>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042543">
              <a:off x="5934830" y="1787393"/>
              <a:ext cx="630711" cy="630711"/>
            </a:xfrm>
            <a:prstGeom prst="rect">
              <a:avLst/>
            </a:prstGeom>
          </p:spPr>
        </p:pic>
      </p:grpSp>
      <p:grpSp>
        <p:nvGrpSpPr>
          <p:cNvPr id="8" name="Group 7">
            <a:extLst>
              <a:ext uri="{FF2B5EF4-FFF2-40B4-BE49-F238E27FC236}">
                <a16:creationId xmlns:a16="http://schemas.microsoft.com/office/drawing/2014/main" id="{9138479E-F235-41DF-AE0A-B04F2E1AE7F0}"/>
              </a:ext>
            </a:extLst>
          </p:cNvPr>
          <p:cNvGrpSpPr/>
          <p:nvPr/>
        </p:nvGrpSpPr>
        <p:grpSpPr>
          <a:xfrm>
            <a:off x="10915994" y="1117549"/>
            <a:ext cx="1118786" cy="1189487"/>
            <a:chOff x="9860403" y="1245811"/>
            <a:chExt cx="1445496" cy="1445496"/>
          </a:xfrm>
        </p:grpSpPr>
        <p:pic>
          <p:nvPicPr>
            <p:cNvPr id="4" name="Graphic 3" descr="Dim (Medium Sun) outline">
              <a:extLst>
                <a:ext uri="{FF2B5EF4-FFF2-40B4-BE49-F238E27FC236}">
                  <a16:creationId xmlns:a16="http://schemas.microsoft.com/office/drawing/2014/main" id="{E6A65E87-E1C6-4476-932D-E6D0DE5480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60403" y="1245811"/>
              <a:ext cx="1445496" cy="1445496"/>
            </a:xfrm>
            <a:prstGeom prst="rect">
              <a:avLst/>
            </a:prstGeom>
          </p:spPr>
        </p:pic>
        <p:sp>
          <p:nvSpPr>
            <p:cNvPr id="7" name="Oval 6">
              <a:extLst>
                <a:ext uri="{FF2B5EF4-FFF2-40B4-BE49-F238E27FC236}">
                  <a16:creationId xmlns:a16="http://schemas.microsoft.com/office/drawing/2014/main" id="{34BFFFD0-0628-4E54-8575-F9BDB74DE197}"/>
                </a:ext>
              </a:extLst>
            </p:cNvPr>
            <p:cNvSpPr/>
            <p:nvPr/>
          </p:nvSpPr>
          <p:spPr>
            <a:xfrm>
              <a:off x="10312292" y="1723038"/>
              <a:ext cx="539165" cy="5183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03" name="Group 102">
            <a:extLst>
              <a:ext uri="{FF2B5EF4-FFF2-40B4-BE49-F238E27FC236}">
                <a16:creationId xmlns:a16="http://schemas.microsoft.com/office/drawing/2014/main" id="{AD87BB87-2650-46DF-88F2-880EEC02A52E}"/>
              </a:ext>
            </a:extLst>
          </p:cNvPr>
          <p:cNvGrpSpPr/>
          <p:nvPr/>
        </p:nvGrpSpPr>
        <p:grpSpPr>
          <a:xfrm rot="18630167">
            <a:off x="6991941" y="2559952"/>
            <a:ext cx="630711" cy="630711"/>
            <a:chOff x="5934830" y="1787393"/>
            <a:chExt cx="630711" cy="630711"/>
          </a:xfrm>
        </p:grpSpPr>
        <p:sp>
          <p:nvSpPr>
            <p:cNvPr id="105" name="Rectangle 104">
              <a:extLst>
                <a:ext uri="{FF2B5EF4-FFF2-40B4-BE49-F238E27FC236}">
                  <a16:creationId xmlns:a16="http://schemas.microsoft.com/office/drawing/2014/main" id="{12E746AE-4E71-4183-AFFC-5B4FFD8946AF}"/>
                </a:ext>
              </a:extLst>
            </p:cNvPr>
            <p:cNvSpPr/>
            <p:nvPr/>
          </p:nvSpPr>
          <p:spPr>
            <a:xfrm rot="20601455">
              <a:off x="6366566" y="1957361"/>
              <a:ext cx="80924" cy="2028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718EB305-F278-4A03-9082-D75BFE3B0202}"/>
                </a:ext>
              </a:extLst>
            </p:cNvPr>
            <p:cNvSpPr/>
            <p:nvPr/>
          </p:nvSpPr>
          <p:spPr>
            <a:xfrm rot="17338637">
              <a:off x="6193183" y="1944163"/>
              <a:ext cx="174178" cy="1323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DF86BAB9-78E3-43D4-BF7D-387FC5C028C1}"/>
                </a:ext>
              </a:extLst>
            </p:cNvPr>
            <p:cNvSpPr/>
            <p:nvPr/>
          </p:nvSpPr>
          <p:spPr>
            <a:xfrm rot="3719077">
              <a:off x="6129235" y="1857102"/>
              <a:ext cx="72024" cy="2059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25" name="Graphic 124" descr="Beach umbrella with solid fill">
              <a:extLst>
                <a:ext uri="{FF2B5EF4-FFF2-40B4-BE49-F238E27FC236}">
                  <a16:creationId xmlns:a16="http://schemas.microsoft.com/office/drawing/2014/main" id="{796A69F0-4DB4-46D9-BB2D-A67B541E3F4C}"/>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042543">
              <a:off x="5934830" y="1787393"/>
              <a:ext cx="630711" cy="630711"/>
            </a:xfrm>
            <a:prstGeom prst="rect">
              <a:avLst/>
            </a:prstGeom>
          </p:spPr>
        </p:pic>
      </p:grpSp>
      <p:sp>
        <p:nvSpPr>
          <p:cNvPr id="11" name="Rectangle: Rounded Corners 10">
            <a:extLst>
              <a:ext uri="{FF2B5EF4-FFF2-40B4-BE49-F238E27FC236}">
                <a16:creationId xmlns:a16="http://schemas.microsoft.com/office/drawing/2014/main" id="{BCBB0527-2F6C-15E1-94F9-F4B676F744A3}"/>
              </a:ext>
            </a:extLst>
          </p:cNvPr>
          <p:cNvSpPr/>
          <p:nvPr/>
        </p:nvSpPr>
        <p:spPr>
          <a:xfrm>
            <a:off x="202718" y="1196382"/>
            <a:ext cx="5821830" cy="650654"/>
          </a:xfrm>
          <a:prstGeom prst="roundRect">
            <a:avLst>
              <a:gd name="adj" fmla="val 1036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6" name="TextBox 1">
            <a:extLst>
              <a:ext uri="{FF2B5EF4-FFF2-40B4-BE49-F238E27FC236}">
                <a16:creationId xmlns:a16="http://schemas.microsoft.com/office/drawing/2014/main" id="{F306A4F8-983D-B547-0014-9626599B23C1}"/>
              </a:ext>
            </a:extLst>
          </p:cNvPr>
          <p:cNvSpPr txBox="1"/>
          <p:nvPr/>
        </p:nvSpPr>
        <p:spPr>
          <a:xfrm>
            <a:off x="267244" y="1256420"/>
            <a:ext cx="5986439"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The timeline below depicts the various milestones that you will navigate on your F-ROC journey. At each milestone, we have dedicated resources and contacts to ensure you are supported.</a:t>
            </a:r>
          </a:p>
        </p:txBody>
      </p:sp>
      <p:grpSp>
        <p:nvGrpSpPr>
          <p:cNvPr id="18" name="Group 334">
            <a:extLst>
              <a:ext uri="{FF2B5EF4-FFF2-40B4-BE49-F238E27FC236}">
                <a16:creationId xmlns:a16="http://schemas.microsoft.com/office/drawing/2014/main" id="{6CC83C2E-C5D2-2448-2C51-80B830EACC1C}"/>
              </a:ext>
            </a:extLst>
          </p:cNvPr>
          <p:cNvGrpSpPr/>
          <p:nvPr/>
        </p:nvGrpSpPr>
        <p:grpSpPr>
          <a:xfrm>
            <a:off x="7147742" y="3554376"/>
            <a:ext cx="1434645" cy="1195595"/>
            <a:chOff x="166965" y="2327650"/>
            <a:chExt cx="1434645" cy="1195595"/>
          </a:xfrm>
        </p:grpSpPr>
        <p:sp>
          <p:nvSpPr>
            <p:cNvPr id="19" name="Rounded Rectangle 335">
              <a:extLst>
                <a:ext uri="{FF2B5EF4-FFF2-40B4-BE49-F238E27FC236}">
                  <a16:creationId xmlns:a16="http://schemas.microsoft.com/office/drawing/2014/main" id="{21A5370F-0668-CB06-5464-117F80C668BB}"/>
                </a:ext>
              </a:extLst>
            </p:cNvPr>
            <p:cNvSpPr/>
            <p:nvPr/>
          </p:nvSpPr>
          <p:spPr>
            <a:xfrm>
              <a:off x="168383" y="2517692"/>
              <a:ext cx="1433227" cy="1005553"/>
            </a:xfrm>
            <a:prstGeom prst="roundRect">
              <a:avLst>
                <a:gd name="adj" fmla="val 8331"/>
              </a:avLst>
            </a:prstGeom>
            <a:solidFill>
              <a:srgbClr val="F2F2F2"/>
            </a:solidFill>
            <a:ln w="1905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Isosceles Triangle 19">
              <a:extLst>
                <a:ext uri="{FF2B5EF4-FFF2-40B4-BE49-F238E27FC236}">
                  <a16:creationId xmlns:a16="http://schemas.microsoft.com/office/drawing/2014/main" id="{5B3D4F52-0800-C1DA-1AA1-AA3ACFFB64D7}"/>
                </a:ext>
              </a:extLst>
            </p:cNvPr>
            <p:cNvSpPr/>
            <p:nvPr/>
          </p:nvSpPr>
          <p:spPr>
            <a:xfrm flipH="1">
              <a:off x="771228" y="2327650"/>
              <a:ext cx="227537" cy="196153"/>
            </a:xfrm>
            <a:prstGeom prs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Text Placeholder 3">
              <a:extLst>
                <a:ext uri="{FF2B5EF4-FFF2-40B4-BE49-F238E27FC236}">
                  <a16:creationId xmlns:a16="http://schemas.microsoft.com/office/drawing/2014/main" id="{224EF4B0-EB55-2BF3-BF44-4581EA9F0208}"/>
                </a:ext>
              </a:extLst>
            </p:cNvPr>
            <p:cNvSpPr txBox="1">
              <a:spLocks/>
            </p:cNvSpPr>
            <p:nvPr/>
          </p:nvSpPr>
          <p:spPr>
            <a:xfrm>
              <a:off x="166965" y="2694826"/>
              <a:ext cx="1425284" cy="64633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solidFill>
                    <a:srgbClr val="1F4E79"/>
                  </a:solidFill>
                  <a:latin typeface="Arial" panose="020B0604020202020204" pitchFamily="34" charset="0"/>
                  <a:cs typeface="Arial" panose="020B0604020202020204" pitchFamily="34" charset="0"/>
                </a:rPr>
                <a:t>Abatement Activities Deadline (3/31)</a:t>
              </a:r>
            </a:p>
          </p:txBody>
        </p:sp>
      </p:grpSp>
      <p:pic>
        <p:nvPicPr>
          <p:cNvPr id="115" name="Graphic 114" descr="Palm tree with solid fill">
            <a:extLst>
              <a:ext uri="{FF2B5EF4-FFF2-40B4-BE49-F238E27FC236}">
                <a16:creationId xmlns:a16="http://schemas.microsoft.com/office/drawing/2014/main" id="{A550483F-C671-4752-9BE6-12DE2FD97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15059" y="1650410"/>
            <a:ext cx="914400" cy="914400"/>
          </a:xfrm>
          <a:prstGeom prst="rect">
            <a:avLst/>
          </a:prstGeom>
        </p:spPr>
      </p:pic>
      <p:sp>
        <p:nvSpPr>
          <p:cNvPr id="23" name="TextBox 22">
            <a:extLst>
              <a:ext uri="{FF2B5EF4-FFF2-40B4-BE49-F238E27FC236}">
                <a16:creationId xmlns:a16="http://schemas.microsoft.com/office/drawing/2014/main" id="{AAFBD40F-2CFE-0A40-1F40-3F5812210739}"/>
              </a:ext>
            </a:extLst>
          </p:cNvPr>
          <p:cNvSpPr txBox="1"/>
          <p:nvPr/>
        </p:nvSpPr>
        <p:spPr>
          <a:xfrm>
            <a:off x="45220" y="3959760"/>
            <a:ext cx="1489031" cy="2477601"/>
          </a:xfrm>
          <a:prstGeom prst="rect">
            <a:avLst/>
          </a:prstGeom>
          <a:noFill/>
        </p:spPr>
        <p:txBody>
          <a:bodyPr wrap="square" lIns="91440" tIns="45720" rIns="91440" bIns="45720" anchor="t">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1000" b="0" i="0" u="none" strike="noStrike" kern="1200" cap="none" spc="0" normalizeH="0" baseline="0" noProof="0">
                <a:ln>
                  <a:noFill/>
                </a:ln>
                <a:solidFill>
                  <a:srgbClr val="002060"/>
                </a:solidFill>
                <a:effectLst/>
                <a:uLnTx/>
                <a:uFillTx/>
                <a:latin typeface="Arial"/>
                <a:cs typeface="Arial"/>
              </a:rPr>
              <a:t>Opt-In period closes. You have until this date to opt in for the 2025 hurricane season. To be considered fully opted-in, you </a:t>
            </a:r>
            <a:r>
              <a:rPr lang="en-GB" sz="1000">
                <a:solidFill>
                  <a:srgbClr val="002060"/>
                </a:solidFill>
                <a:latin typeface="Arial"/>
                <a:cs typeface="Arial"/>
              </a:rPr>
              <a:t>must</a:t>
            </a:r>
            <a:r>
              <a:rPr kumimoji="0" lang="en-GB" sz="1000" b="0" i="0" u="none" strike="noStrike" kern="1200" cap="none" spc="0" normalizeH="0" baseline="0" noProof="0">
                <a:ln>
                  <a:noFill/>
                </a:ln>
                <a:solidFill>
                  <a:srgbClr val="002060"/>
                </a:solidFill>
                <a:effectLst/>
                <a:uLnTx/>
                <a:uFillTx/>
                <a:latin typeface="Arial"/>
                <a:cs typeface="Arial"/>
              </a:rPr>
              <a:t>:</a:t>
            </a:r>
          </a:p>
          <a:p>
            <a:pPr marL="228600" marR="0" lvl="0" indent="-228600" algn="l" defTabSz="914400" rtl="0" eaLnBrk="1" fontAlgn="auto" latinLnBrk="0" hangingPunct="1">
              <a:spcBef>
                <a:spcPts val="0"/>
              </a:spcBef>
              <a:spcAft>
                <a:spcPts val="0"/>
              </a:spcAft>
              <a:buClrTx/>
              <a:buSzTx/>
              <a:buFont typeface="+mj-lt"/>
              <a:buAutoNum type="arabicPeriod"/>
              <a:tabLst/>
              <a:defRPr/>
            </a:pPr>
            <a:r>
              <a:rPr kumimoji="0" lang="en-GB" sz="1000" b="0" i="0" u="none" strike="noStrike" kern="1200" cap="none" spc="0" normalizeH="0" baseline="0" noProof="0">
                <a:ln>
                  <a:noFill/>
                </a:ln>
                <a:solidFill>
                  <a:srgbClr val="002060"/>
                </a:solidFill>
                <a:effectLst/>
                <a:uLnTx/>
                <a:uFillTx/>
                <a:latin typeface="Arial"/>
                <a:cs typeface="Arial"/>
              </a:rPr>
              <a:t>Complete the F-ROC e-learning course.</a:t>
            </a:r>
            <a:endParaRPr lang="en-GB" sz="1000" b="0" i="0" u="none" strike="noStrike" kern="1200" cap="none" spc="0" normalizeH="0" baseline="0" noProof="0">
              <a:ln>
                <a:noFill/>
              </a:ln>
              <a:solidFill>
                <a:srgbClr val="002060"/>
              </a:solidFill>
              <a:effectLst/>
              <a:uLnTx/>
              <a:uFillTx/>
              <a:latin typeface="Arial"/>
              <a:cs typeface="Arial"/>
            </a:endParaRPr>
          </a:p>
          <a:p>
            <a:pPr marL="228600" indent="-228600">
              <a:buFont typeface="+mj-lt"/>
              <a:buAutoNum type="arabicPeriod"/>
              <a:defRPr/>
            </a:pPr>
            <a:r>
              <a:rPr kumimoji="0" lang="en-GB" sz="1000" b="0" i="0" u="none" strike="noStrike" kern="1200" cap="none" spc="0" normalizeH="0" baseline="0" noProof="0">
                <a:ln>
                  <a:noFill/>
                </a:ln>
                <a:solidFill>
                  <a:srgbClr val="002060"/>
                </a:solidFill>
                <a:effectLst/>
                <a:uLnTx/>
                <a:uFillTx/>
                <a:latin typeface="Arial"/>
                <a:cs typeface="Arial"/>
              </a:rPr>
              <a:t>Sign the participation request form.</a:t>
            </a:r>
            <a:endParaRPr lang="en-GB" sz="1000">
              <a:solidFill>
                <a:srgbClr val="002060"/>
              </a:solidFill>
              <a:latin typeface="Arial"/>
              <a:cs typeface="Arial"/>
            </a:endParaRPr>
          </a:p>
          <a:p>
            <a:pPr marL="228600" indent="-228600">
              <a:buAutoNum type="arabicPeriod"/>
              <a:defRPr/>
            </a:pPr>
            <a:r>
              <a:rPr lang="en-GB" sz="1000">
                <a:solidFill>
                  <a:srgbClr val="002060"/>
                </a:solidFill>
                <a:latin typeface="Arial"/>
                <a:cs typeface="Arial"/>
              </a:rPr>
              <a:t>Complete the 2025 DRA.</a:t>
            </a:r>
          </a:p>
        </p:txBody>
      </p:sp>
      <p:sp>
        <p:nvSpPr>
          <p:cNvPr id="25" name="TextBox 24">
            <a:extLst>
              <a:ext uri="{FF2B5EF4-FFF2-40B4-BE49-F238E27FC236}">
                <a16:creationId xmlns:a16="http://schemas.microsoft.com/office/drawing/2014/main" id="{8996A3BD-0043-6307-654F-F1C0924AEF7E}"/>
              </a:ext>
            </a:extLst>
          </p:cNvPr>
          <p:cNvSpPr txBox="1"/>
          <p:nvPr/>
        </p:nvSpPr>
        <p:spPr>
          <a:xfrm>
            <a:off x="1756475" y="5124542"/>
            <a:ext cx="2289929" cy="1785104"/>
          </a:xfrm>
          <a:prstGeom prst="rect">
            <a:avLst/>
          </a:prstGeom>
          <a:noFill/>
        </p:spPr>
        <p:txBody>
          <a:bodyPr wrap="square" lIns="91440" tIns="45720" rIns="91440" bIns="45720" anchor="t">
            <a:spAutoFit/>
          </a:bodyPr>
          <a:lstStyle>
            <a:defPPr>
              <a:defRPr lang="en-US"/>
            </a:defPPr>
            <a:lvl1pPr marR="0" lvl="0" indent="0" fontAlgn="auto">
              <a:spcBef>
                <a:spcPts val="0"/>
              </a:spcBef>
              <a:spcAft>
                <a:spcPts val="600"/>
              </a:spcAft>
              <a:buClrTx/>
              <a:buSzTx/>
              <a:buFontTx/>
              <a:buNone/>
              <a:tabLst/>
              <a:defRPr kumimoji="0" sz="1000" b="0" i="0" u="none" strike="noStrike" cap="none" spc="0" normalizeH="0" baseline="0">
                <a:ln>
                  <a:noFill/>
                </a:ln>
                <a:solidFill>
                  <a:srgbClr val="002060"/>
                </a:solidFill>
                <a:effectLst/>
                <a:uLnTx/>
                <a:uFillTx/>
                <a:latin typeface="Arial" panose="020B0604020202020204" pitchFamily="34" charset="0"/>
                <a:cs typeface="Arial" panose="020B0604020202020204" pitchFamily="34" charset="0"/>
              </a:defRPr>
            </a:lvl1pPr>
          </a:lstStyle>
          <a:p>
            <a:pPr>
              <a:spcAft>
                <a:spcPts val="0"/>
              </a:spcAft>
            </a:pPr>
            <a:r>
              <a:rPr lang="en-GB">
                <a:latin typeface="Arial"/>
                <a:cs typeface="Arial"/>
              </a:rPr>
              <a:t>After opting in, you will receive an email to initiate your account in Smart Grants, where you will complete your DRA. Before the DRA deadline, you need to:</a:t>
            </a:r>
          </a:p>
          <a:p>
            <a:pPr marL="228600" indent="-228600">
              <a:spcAft>
                <a:spcPts val="0"/>
              </a:spcAft>
              <a:buAutoNum type="arabicPeriod"/>
            </a:pPr>
            <a:r>
              <a:rPr lang="en-GB">
                <a:latin typeface="Arial"/>
                <a:cs typeface="Arial"/>
              </a:rPr>
              <a:t>Upload the relevant documentation in Smart Grants in accordance with your DRA responses.</a:t>
            </a:r>
          </a:p>
          <a:p>
            <a:pPr marL="228600" indent="-228600">
              <a:spcAft>
                <a:spcPts val="0"/>
              </a:spcAft>
              <a:buAutoNum type="arabicPeriod"/>
            </a:pPr>
            <a:r>
              <a:rPr lang="en-GB">
                <a:latin typeface="Arial"/>
                <a:cs typeface="Arial"/>
              </a:rPr>
              <a:t>Submit your DRA in Smart Grants.</a:t>
            </a:r>
          </a:p>
        </p:txBody>
      </p:sp>
      <p:sp>
        <p:nvSpPr>
          <p:cNvPr id="27" name="TextBox 26">
            <a:extLst>
              <a:ext uri="{FF2B5EF4-FFF2-40B4-BE49-F238E27FC236}">
                <a16:creationId xmlns:a16="http://schemas.microsoft.com/office/drawing/2014/main" id="{40C1D6EE-5785-AB88-1E41-8661E0DA540A}"/>
              </a:ext>
            </a:extLst>
          </p:cNvPr>
          <p:cNvSpPr txBox="1"/>
          <p:nvPr/>
        </p:nvSpPr>
        <p:spPr>
          <a:xfrm>
            <a:off x="4634570" y="5233631"/>
            <a:ext cx="1941329" cy="1554272"/>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10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To meet this milestone, you need to:</a:t>
            </a:r>
          </a:p>
          <a:p>
            <a:pPr marL="228600" indent="-228600">
              <a:buFont typeface="+mj-lt"/>
              <a:buAutoNum type="arabicPeriod"/>
              <a:defRPr/>
            </a:pPr>
            <a:r>
              <a:rPr lang="en-GB" sz="1000">
                <a:solidFill>
                  <a:srgbClr val="002060"/>
                </a:solidFill>
                <a:latin typeface="Arial" panose="020B0604020202020204" pitchFamily="34" charset="0"/>
                <a:cs typeface="Arial" panose="020B0604020202020204" pitchFamily="34" charset="0"/>
              </a:rPr>
              <a:t>Review your DRA feedback.</a:t>
            </a:r>
          </a:p>
          <a:p>
            <a:pPr marL="228600" indent="-228600">
              <a:buFont typeface="+mj-lt"/>
              <a:buAutoNum type="arabicPeriod"/>
              <a:defRPr/>
            </a:pPr>
            <a:r>
              <a:rPr lang="en-GB" sz="1000">
                <a:solidFill>
                  <a:srgbClr val="002060"/>
                </a:solidFill>
                <a:latin typeface="Arial" panose="020B0604020202020204" pitchFamily="34" charset="0"/>
                <a:cs typeface="Arial" panose="020B0604020202020204" pitchFamily="34" charset="0"/>
              </a:rPr>
              <a:t>Select from the proposed abatement activities what you plan to complete.</a:t>
            </a:r>
          </a:p>
          <a:p>
            <a:pPr marL="228600" indent="-228600">
              <a:buFont typeface="+mj-lt"/>
              <a:buAutoNum type="arabicPeriod"/>
              <a:defRPr/>
            </a:pPr>
            <a:r>
              <a:rPr lang="en-GB" sz="1000">
                <a:solidFill>
                  <a:srgbClr val="002060"/>
                </a:solidFill>
                <a:latin typeface="Arial" panose="020B0604020202020204" pitchFamily="34" charset="0"/>
                <a:cs typeface="Arial" panose="020B0604020202020204" pitchFamily="34" charset="0"/>
              </a:rPr>
              <a:t>Submit to FDEM for approval.</a:t>
            </a:r>
          </a:p>
        </p:txBody>
      </p:sp>
      <p:sp>
        <p:nvSpPr>
          <p:cNvPr id="29" name="TextBox 28">
            <a:extLst>
              <a:ext uri="{FF2B5EF4-FFF2-40B4-BE49-F238E27FC236}">
                <a16:creationId xmlns:a16="http://schemas.microsoft.com/office/drawing/2014/main" id="{04DC0826-18C6-51A7-CC06-CF614F6123F1}"/>
              </a:ext>
            </a:extLst>
          </p:cNvPr>
          <p:cNvSpPr txBox="1"/>
          <p:nvPr/>
        </p:nvSpPr>
        <p:spPr>
          <a:xfrm>
            <a:off x="7097521" y="4787362"/>
            <a:ext cx="1843656" cy="2018181"/>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0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FDEM will review and approve your entity’s customized abatement plan. Once it is approved, you have until the abatement deadline to:</a:t>
            </a:r>
          </a:p>
          <a:p>
            <a:pPr marL="228600" marR="0" lvl="0" indent="-228600" algn="l" defTabSz="914400" rtl="0" eaLnBrk="1" fontAlgn="auto" latinLnBrk="0" hangingPunct="1">
              <a:lnSpc>
                <a:spcPct val="110000"/>
              </a:lnSpc>
              <a:spcBef>
                <a:spcPts val="0"/>
              </a:spcBef>
              <a:buClrTx/>
              <a:buSzTx/>
              <a:buFontTx/>
              <a:buAutoNum type="arabicPeriod"/>
              <a:tabLst/>
              <a:defRPr/>
            </a:pPr>
            <a:r>
              <a:rPr lang="en-GB" sz="1000">
                <a:solidFill>
                  <a:srgbClr val="002060"/>
                </a:solidFill>
                <a:latin typeface="Arial" panose="020B0604020202020204" pitchFamily="34" charset="0"/>
                <a:cs typeface="Arial" panose="020B0604020202020204" pitchFamily="34" charset="0"/>
              </a:rPr>
              <a:t>Complete the activities in your customized abatement plan.  </a:t>
            </a:r>
          </a:p>
          <a:p>
            <a:pPr marL="228600" marR="0" lvl="0" indent="-228600" algn="l" defTabSz="914400" rtl="0" eaLnBrk="1" fontAlgn="auto" latinLnBrk="0" hangingPunct="1">
              <a:lnSpc>
                <a:spcPct val="110000"/>
              </a:lnSpc>
              <a:spcBef>
                <a:spcPts val="0"/>
              </a:spcBef>
              <a:buClrTx/>
              <a:buSzTx/>
              <a:buFontTx/>
              <a:buAutoNum type="arabicPeriod"/>
              <a:tabLst/>
              <a:defRPr/>
            </a:pPr>
            <a:r>
              <a:rPr lang="en-GB" sz="1000">
                <a:solidFill>
                  <a:srgbClr val="002060"/>
                </a:solidFill>
                <a:latin typeface="Arial" panose="020B0604020202020204" pitchFamily="34" charset="0"/>
                <a:cs typeface="Arial" panose="020B0604020202020204" pitchFamily="34" charset="0"/>
              </a:rPr>
              <a:t>Submit to FDEM for review.</a:t>
            </a:r>
          </a:p>
        </p:txBody>
      </p:sp>
      <p:sp>
        <p:nvSpPr>
          <p:cNvPr id="31" name="TextBox 30">
            <a:extLst>
              <a:ext uri="{FF2B5EF4-FFF2-40B4-BE49-F238E27FC236}">
                <a16:creationId xmlns:a16="http://schemas.microsoft.com/office/drawing/2014/main" id="{9C890F83-4281-71A9-D321-E9CD78177898}"/>
              </a:ext>
            </a:extLst>
          </p:cNvPr>
          <p:cNvSpPr txBox="1"/>
          <p:nvPr/>
        </p:nvSpPr>
        <p:spPr>
          <a:xfrm>
            <a:off x="9899889" y="5409368"/>
            <a:ext cx="1986029" cy="1438086"/>
          </a:xfrm>
          <a:prstGeom prst="rect">
            <a:avLst/>
          </a:prstGeom>
          <a:noFill/>
        </p:spPr>
        <p:txBody>
          <a:bodyPr wrap="square">
            <a:spAutoFit/>
          </a:bodyPr>
          <a:lstStyle>
            <a:defPPr>
              <a:defRPr lang="en-US"/>
            </a:defPPr>
            <a:lvl1pPr marR="0" lvl="0" indent="0" fontAlgn="auto">
              <a:lnSpc>
                <a:spcPct val="110000"/>
              </a:lnSpc>
              <a:spcBef>
                <a:spcPts val="0"/>
              </a:spcBef>
              <a:spcAft>
                <a:spcPts val="600"/>
              </a:spcAft>
              <a:buClrTx/>
              <a:buSzTx/>
              <a:buFontTx/>
              <a:buNone/>
              <a:tabLst/>
              <a:defRPr kumimoji="0" sz="1000" b="0" i="0" u="none" strike="noStrike" cap="none" spc="0" normalizeH="0" baseline="0">
                <a:ln>
                  <a:noFill/>
                </a:ln>
                <a:solidFill>
                  <a:srgbClr val="002060"/>
                </a:solidFill>
                <a:effectLst/>
                <a:uLnTx/>
                <a:uFillTx/>
                <a:latin typeface="Arial" panose="020B0604020202020204" pitchFamily="34" charset="0"/>
                <a:cs typeface="Arial" panose="020B0604020202020204" pitchFamily="34" charset="0"/>
              </a:defRPr>
            </a:lvl1pPr>
          </a:lstStyle>
          <a:p>
            <a:r>
              <a:rPr lang="en-GB"/>
              <a:t>By this date, FDEM will have reviewed and approved the abatement activities you submitted. You will receive your new F-ROC score, which equates to the amount that you receive upfront in events that occur in the following year.</a:t>
            </a:r>
          </a:p>
        </p:txBody>
      </p:sp>
    </p:spTree>
    <p:custDataLst>
      <p:tags r:id="rId1"/>
    </p:custDataLst>
    <p:extLst>
      <p:ext uri="{BB962C8B-B14F-4D97-AF65-F5344CB8AC3E}">
        <p14:creationId xmlns:p14="http://schemas.microsoft.com/office/powerpoint/2010/main" val="385564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9B5619-D824-8E46-79E3-8A0F9700EE74}"/>
              </a:ext>
            </a:extLst>
          </p:cNvPr>
          <p:cNvSpPr/>
          <p:nvPr/>
        </p:nvSpPr>
        <p:spPr>
          <a:xfrm>
            <a:off x="5525" y="3418831"/>
            <a:ext cx="12198534" cy="34290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B10E41E-D1D2-DB6E-6A70-0A163F9721C0}"/>
              </a:ext>
            </a:extLst>
          </p:cNvPr>
          <p:cNvSpPr txBox="1"/>
          <p:nvPr/>
        </p:nvSpPr>
        <p:spPr>
          <a:xfrm>
            <a:off x="942581" y="2378985"/>
            <a:ext cx="3410633" cy="83099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b="0" i="0" u="none" strike="noStrike" kern="1200" cap="none" spc="0" normalizeH="0" baseline="0" noProof="0">
                <a:ln>
                  <a:noFill/>
                </a:ln>
                <a:solidFill>
                  <a:srgbClr val="005EB8"/>
                </a:solidFill>
                <a:effectLst/>
                <a:uLnTx/>
                <a:uFillTx/>
                <a:latin typeface="Arial"/>
                <a:cs typeface="Arial"/>
              </a:rPr>
              <a:t>The </a:t>
            </a:r>
            <a:r>
              <a:rPr kumimoji="0" lang="en-GB" b="1" i="0" u="none" strike="noStrike" kern="1200" cap="none" spc="0" normalizeH="0" baseline="0" noProof="0">
                <a:ln>
                  <a:noFill/>
                </a:ln>
                <a:solidFill>
                  <a:srgbClr val="005EB8"/>
                </a:solidFill>
                <a:effectLst/>
                <a:uLnTx/>
                <a:uFillTx/>
                <a:latin typeface="Arial"/>
                <a:cs typeface="Arial"/>
              </a:rPr>
              <a:t>maximum F-ROC score is </a:t>
            </a:r>
            <a:r>
              <a:rPr lang="en-GB" b="1">
                <a:solidFill>
                  <a:srgbClr val="005EB8"/>
                </a:solidFill>
                <a:latin typeface="Arial"/>
                <a:cs typeface="Arial"/>
              </a:rPr>
              <a:t>85</a:t>
            </a:r>
            <a:r>
              <a:rPr kumimoji="0" lang="en-GB" b="0" i="0" u="none" strike="noStrike" kern="1200" cap="none" spc="0" normalizeH="0" baseline="0" noProof="0">
                <a:ln>
                  <a:noFill/>
                </a:ln>
                <a:solidFill>
                  <a:srgbClr val="005EB8"/>
                </a:solidFill>
                <a:effectLst/>
                <a:uLnTx/>
                <a:uFillTx/>
                <a:latin typeface="Arial"/>
                <a:cs typeface="Arial"/>
              </a:rPr>
              <a:t>. This score is made up of three components:</a:t>
            </a:r>
          </a:p>
        </p:txBody>
      </p:sp>
      <p:sp>
        <p:nvSpPr>
          <p:cNvPr id="8" name="Text Placeholder 94">
            <a:extLst>
              <a:ext uri="{FF2B5EF4-FFF2-40B4-BE49-F238E27FC236}">
                <a16:creationId xmlns:a16="http://schemas.microsoft.com/office/drawing/2014/main" id="{074C6930-4455-DADB-C149-B955B78BF738}"/>
              </a:ext>
            </a:extLst>
          </p:cNvPr>
          <p:cNvSpPr txBox="1">
            <a:spLocks/>
          </p:cNvSpPr>
          <p:nvPr/>
        </p:nvSpPr>
        <p:spPr>
          <a:xfrm>
            <a:off x="8139918" y="2215661"/>
            <a:ext cx="4051498" cy="676119"/>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5EB8"/>
                </a:solidFill>
                <a:effectLst/>
                <a:uLnTx/>
                <a:uFillTx/>
                <a:latin typeface="Arial" panose="020B0604020202020204" pitchFamily="34" charset="0"/>
                <a:ea typeface="Roboto" panose="02000000000000000000" pitchFamily="2" charset="0"/>
                <a:cs typeface="Arial" panose="020B0604020202020204" pitchFamily="34" charset="0"/>
              </a:rPr>
              <a:t>Once </a:t>
            </a:r>
            <a:r>
              <a:rPr kumimoji="0" lang="en-US" sz="1800" b="1" i="0" u="none" strike="noStrike" kern="1200" cap="none" spc="0" normalizeH="0" baseline="0" noProof="0">
                <a:ln>
                  <a:noFill/>
                </a:ln>
                <a:solidFill>
                  <a:srgbClr val="005EB8"/>
                </a:solidFill>
                <a:effectLst/>
                <a:uLnTx/>
                <a:uFillTx/>
                <a:latin typeface="Arial" panose="020B0604020202020204" pitchFamily="34" charset="0"/>
                <a:ea typeface="Roboto" panose="02000000000000000000" pitchFamily="2" charset="0"/>
                <a:cs typeface="Arial" panose="020B0604020202020204" pitchFamily="34" charset="0"/>
              </a:rPr>
              <a:t>validation</a:t>
            </a:r>
            <a:r>
              <a:rPr kumimoji="0" lang="en-US" sz="1800" b="0" i="0" u="none" strike="noStrike" kern="1200" cap="none" spc="0" normalizeH="0" baseline="0" noProof="0">
                <a:ln>
                  <a:noFill/>
                </a:ln>
                <a:solidFill>
                  <a:srgbClr val="005EB8"/>
                </a:solidFill>
                <a:effectLst/>
                <a:uLnTx/>
                <a:uFillTx/>
                <a:latin typeface="Arial" panose="020B0604020202020204" pitchFamily="34" charset="0"/>
                <a:ea typeface="Roboto" panose="02000000000000000000" pitchFamily="2" charset="0"/>
                <a:cs typeface="Arial" panose="020B0604020202020204" pitchFamily="34" charset="0"/>
              </a:rPr>
              <a:t> of supporting documents is </a:t>
            </a:r>
            <a:r>
              <a:rPr kumimoji="0" lang="en-US" sz="1800" b="1" i="0" u="none" strike="noStrike" kern="1200" cap="none" spc="0" normalizeH="0" baseline="0" noProof="0">
                <a:ln>
                  <a:noFill/>
                </a:ln>
                <a:solidFill>
                  <a:srgbClr val="005EB8"/>
                </a:solidFill>
                <a:effectLst/>
                <a:uLnTx/>
                <a:uFillTx/>
                <a:latin typeface="Arial" panose="020B0604020202020204" pitchFamily="34" charset="0"/>
                <a:ea typeface="Roboto" panose="02000000000000000000" pitchFamily="2" charset="0"/>
                <a:cs typeface="Arial" panose="020B0604020202020204" pitchFamily="34" charset="0"/>
              </a:rPr>
              <a:t>complete</a:t>
            </a:r>
            <a:r>
              <a:rPr kumimoji="0" lang="en-US" sz="1800" b="0" i="0" u="none" strike="noStrike" kern="1200" cap="none" spc="0" normalizeH="0" baseline="0" noProof="0">
                <a:ln>
                  <a:noFill/>
                </a:ln>
                <a:solidFill>
                  <a:srgbClr val="005EB8"/>
                </a:solidFill>
                <a:effectLst/>
                <a:uLnTx/>
                <a:uFillTx/>
                <a:latin typeface="Arial" panose="020B0604020202020204" pitchFamily="34" charset="0"/>
                <a:ea typeface="Roboto" panose="02000000000000000000" pitchFamily="2" charset="0"/>
                <a:cs typeface="Arial" panose="020B0604020202020204" pitchFamily="34" charset="0"/>
              </a:rPr>
              <a:t>, you will receive the remainder of the validated, obligated amount</a:t>
            </a:r>
          </a:p>
        </p:txBody>
      </p:sp>
      <p:grpSp>
        <p:nvGrpSpPr>
          <p:cNvPr id="9" name="Group 8">
            <a:extLst>
              <a:ext uri="{FF2B5EF4-FFF2-40B4-BE49-F238E27FC236}">
                <a16:creationId xmlns:a16="http://schemas.microsoft.com/office/drawing/2014/main" id="{E7E99B9C-0645-621F-48D0-B6F1B3F85205}"/>
              </a:ext>
            </a:extLst>
          </p:cNvPr>
          <p:cNvGrpSpPr/>
          <p:nvPr/>
        </p:nvGrpSpPr>
        <p:grpSpPr>
          <a:xfrm>
            <a:off x="4324286" y="1991108"/>
            <a:ext cx="3323094" cy="4474066"/>
            <a:chOff x="13292628" y="1440055"/>
            <a:chExt cx="3739223" cy="5034331"/>
          </a:xfrm>
        </p:grpSpPr>
        <p:sp>
          <p:nvSpPr>
            <p:cNvPr id="10" name="Freeform: Shape 9">
              <a:extLst>
                <a:ext uri="{FF2B5EF4-FFF2-40B4-BE49-F238E27FC236}">
                  <a16:creationId xmlns:a16="http://schemas.microsoft.com/office/drawing/2014/main" id="{34148F0D-ACED-EBEF-53E7-555488D39D53}"/>
                </a:ext>
              </a:extLst>
            </p:cNvPr>
            <p:cNvSpPr/>
            <p:nvPr/>
          </p:nvSpPr>
          <p:spPr>
            <a:xfrm>
              <a:off x="15462066" y="4886095"/>
              <a:ext cx="19" cy="19"/>
            </a:xfrm>
            <a:custGeom>
              <a:avLst/>
              <a:gdLst>
                <a:gd name="connsiteX0" fmla="*/ 20 w 20"/>
                <a:gd name="connsiteY0" fmla="*/ 0 h 20"/>
                <a:gd name="connsiteX1" fmla="*/ 20 w 20"/>
                <a:gd name="connsiteY1" fmla="*/ 20 h 20"/>
                <a:gd name="connsiteX2" fmla="*/ 0 w 20"/>
                <a:gd name="connsiteY2" fmla="*/ 0 h 20"/>
                <a:gd name="connsiteX3" fmla="*/ 20 w 20"/>
                <a:gd name="connsiteY3" fmla="*/ 0 h 20"/>
              </a:gdLst>
              <a:ahLst/>
              <a:cxnLst>
                <a:cxn ang="0">
                  <a:pos x="connsiteX0" y="connsiteY0"/>
                </a:cxn>
                <a:cxn ang="0">
                  <a:pos x="connsiteX1" y="connsiteY1"/>
                </a:cxn>
                <a:cxn ang="0">
                  <a:pos x="connsiteX2" y="connsiteY2"/>
                </a:cxn>
                <a:cxn ang="0">
                  <a:pos x="connsiteX3" y="connsiteY3"/>
                </a:cxn>
              </a:cxnLst>
              <a:rect l="l" t="t" r="r" b="b"/>
              <a:pathLst>
                <a:path w="20" h="20">
                  <a:moveTo>
                    <a:pt x="20" y="0"/>
                  </a:moveTo>
                  <a:lnTo>
                    <a:pt x="20" y="20"/>
                  </a:lnTo>
                  <a:lnTo>
                    <a:pt x="0" y="0"/>
                  </a:lnTo>
                  <a:lnTo>
                    <a:pt x="20" y="0"/>
                  </a:lnTo>
                  <a:close/>
                </a:path>
              </a:pathLst>
            </a:custGeom>
            <a:solidFill>
              <a:srgbClr val="40FFFF"/>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11" name="Freeform: Shape 10">
              <a:extLst>
                <a:ext uri="{FF2B5EF4-FFF2-40B4-BE49-F238E27FC236}">
                  <a16:creationId xmlns:a16="http://schemas.microsoft.com/office/drawing/2014/main" id="{3BD77B41-ADE1-560D-1F54-7CCE80F126F1}"/>
                </a:ext>
              </a:extLst>
            </p:cNvPr>
            <p:cNvSpPr/>
            <p:nvPr/>
          </p:nvSpPr>
          <p:spPr>
            <a:xfrm>
              <a:off x="14840266" y="3062011"/>
              <a:ext cx="891653" cy="3017753"/>
            </a:xfrm>
            <a:custGeom>
              <a:avLst/>
              <a:gdLst>
                <a:gd name="connsiteX0" fmla="*/ 526436 w 922687"/>
                <a:gd name="connsiteY0" fmla="*/ 0 h 3122783"/>
                <a:gd name="connsiteX1" fmla="*/ 501566 w 922687"/>
                <a:gd name="connsiteY1" fmla="*/ 1399928 h 3122783"/>
                <a:gd name="connsiteX2" fmla="*/ 501607 w 922687"/>
                <a:gd name="connsiteY2" fmla="*/ 1400008 h 3122783"/>
                <a:gd name="connsiteX3" fmla="*/ 501546 w 922687"/>
                <a:gd name="connsiteY3" fmla="*/ 1399948 h 3122783"/>
                <a:gd name="connsiteX4" fmla="*/ 497280 w 922687"/>
                <a:gd name="connsiteY4" fmla="*/ 1878414 h 3122783"/>
                <a:gd name="connsiteX5" fmla="*/ 0 w 922687"/>
                <a:gd name="connsiteY5" fmla="*/ 2809473 h 3122783"/>
                <a:gd name="connsiteX6" fmla="*/ 231980 w 922687"/>
                <a:gd name="connsiteY6" fmla="*/ 3122783 h 3122783"/>
                <a:gd name="connsiteX7" fmla="*/ 537141 w 922687"/>
                <a:gd name="connsiteY7" fmla="*/ 2448012 h 3122783"/>
                <a:gd name="connsiteX8" fmla="*/ 760026 w 922687"/>
                <a:gd name="connsiteY8" fmla="*/ 1992322 h 3122783"/>
                <a:gd name="connsiteX9" fmla="*/ 760006 w 922687"/>
                <a:gd name="connsiteY9" fmla="*/ 1992302 h 3122783"/>
                <a:gd name="connsiteX10" fmla="*/ 760026 w 922687"/>
                <a:gd name="connsiteY10" fmla="*/ 1992322 h 3122783"/>
                <a:gd name="connsiteX11" fmla="*/ 922688 w 922687"/>
                <a:gd name="connsiteY11" fmla="*/ 545210 h 3122783"/>
                <a:gd name="connsiteX12" fmla="*/ 526436 w 922687"/>
                <a:gd name="connsiteY12" fmla="*/ 0 h 31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2687" h="3122783">
                  <a:moveTo>
                    <a:pt x="526436" y="0"/>
                  </a:moveTo>
                  <a:lnTo>
                    <a:pt x="501566" y="1399928"/>
                  </a:lnTo>
                  <a:lnTo>
                    <a:pt x="501607" y="1400008"/>
                  </a:lnTo>
                  <a:lnTo>
                    <a:pt x="501546" y="1399948"/>
                  </a:lnTo>
                  <a:lnTo>
                    <a:pt x="497280" y="1878414"/>
                  </a:lnTo>
                  <a:lnTo>
                    <a:pt x="0" y="2809473"/>
                  </a:lnTo>
                  <a:lnTo>
                    <a:pt x="231980" y="3122783"/>
                  </a:lnTo>
                  <a:lnTo>
                    <a:pt x="537141" y="2448012"/>
                  </a:lnTo>
                  <a:lnTo>
                    <a:pt x="760026" y="1992322"/>
                  </a:lnTo>
                  <a:lnTo>
                    <a:pt x="760006" y="1992302"/>
                  </a:lnTo>
                  <a:lnTo>
                    <a:pt x="760026" y="1992322"/>
                  </a:lnTo>
                  <a:lnTo>
                    <a:pt x="922688" y="545210"/>
                  </a:lnTo>
                  <a:lnTo>
                    <a:pt x="526436" y="0"/>
                  </a:lnTo>
                  <a:close/>
                </a:path>
              </a:pathLst>
            </a:custGeom>
            <a:solidFill>
              <a:srgbClr val="1E49E2">
                <a:lumMod val="75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12" name="Freeform: Shape 11">
              <a:extLst>
                <a:ext uri="{FF2B5EF4-FFF2-40B4-BE49-F238E27FC236}">
                  <a16:creationId xmlns:a16="http://schemas.microsoft.com/office/drawing/2014/main" id="{53E6C64D-1598-DD3E-DB51-C3C6094DC0D7}"/>
                </a:ext>
              </a:extLst>
            </p:cNvPr>
            <p:cNvSpPr/>
            <p:nvPr/>
          </p:nvSpPr>
          <p:spPr>
            <a:xfrm>
              <a:off x="15348996" y="3059756"/>
              <a:ext cx="382923" cy="529129"/>
            </a:xfrm>
            <a:custGeom>
              <a:avLst/>
              <a:gdLst>
                <a:gd name="connsiteX0" fmla="*/ 396251 w 396251"/>
                <a:gd name="connsiteY0" fmla="*/ 547544 h 547544"/>
                <a:gd name="connsiteX1" fmla="*/ 483 w 396251"/>
                <a:gd name="connsiteY1" fmla="*/ 2898 h 547544"/>
                <a:gd name="connsiteX2" fmla="*/ 0 w 396251"/>
                <a:gd name="connsiteY2" fmla="*/ 2334 h 547544"/>
                <a:gd name="connsiteX3" fmla="*/ 2757 w 396251"/>
                <a:gd name="connsiteY3" fmla="*/ 2334 h 547544"/>
                <a:gd name="connsiteX4" fmla="*/ 2334 w 396251"/>
                <a:gd name="connsiteY4" fmla="*/ 0 h 547544"/>
                <a:gd name="connsiteX5" fmla="*/ 345827 w 396251"/>
                <a:gd name="connsiteY5" fmla="*/ 0 h 547544"/>
                <a:gd name="connsiteX6" fmla="*/ 346169 w 396251"/>
                <a:gd name="connsiteY6" fmla="*/ 2334 h 547544"/>
                <a:gd name="connsiteX7" fmla="*/ 346249 w 396251"/>
                <a:gd name="connsiteY7" fmla="*/ 2334 h 547544"/>
                <a:gd name="connsiteX8" fmla="*/ 346370 w 396251"/>
                <a:gd name="connsiteY8" fmla="*/ 2898 h 547544"/>
                <a:gd name="connsiteX9" fmla="*/ 396251 w 396251"/>
                <a:gd name="connsiteY9" fmla="*/ 547544 h 5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251" h="547544">
                  <a:moveTo>
                    <a:pt x="396251" y="547544"/>
                  </a:moveTo>
                  <a:lnTo>
                    <a:pt x="483" y="2898"/>
                  </a:lnTo>
                  <a:lnTo>
                    <a:pt x="0" y="2334"/>
                  </a:lnTo>
                  <a:lnTo>
                    <a:pt x="2757" y="2334"/>
                  </a:lnTo>
                  <a:lnTo>
                    <a:pt x="2334" y="0"/>
                  </a:lnTo>
                  <a:lnTo>
                    <a:pt x="345827" y="0"/>
                  </a:lnTo>
                  <a:lnTo>
                    <a:pt x="346169" y="2334"/>
                  </a:lnTo>
                  <a:lnTo>
                    <a:pt x="346249" y="2334"/>
                  </a:lnTo>
                  <a:lnTo>
                    <a:pt x="346370" y="2898"/>
                  </a:lnTo>
                  <a:lnTo>
                    <a:pt x="396251" y="547544"/>
                  </a:lnTo>
                  <a:close/>
                </a:path>
              </a:pathLst>
            </a:custGeom>
            <a:solidFill>
              <a:srgbClr val="1E49E2"/>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13" name="Freeform: Shape 12">
              <a:extLst>
                <a:ext uri="{FF2B5EF4-FFF2-40B4-BE49-F238E27FC236}">
                  <a16:creationId xmlns:a16="http://schemas.microsoft.com/office/drawing/2014/main" id="{C247BB3E-2C49-472C-0083-FAFB3B19491E}"/>
                </a:ext>
              </a:extLst>
            </p:cNvPr>
            <p:cNvSpPr/>
            <p:nvPr/>
          </p:nvSpPr>
          <p:spPr>
            <a:xfrm>
              <a:off x="14695637" y="3090926"/>
              <a:ext cx="217662" cy="424477"/>
            </a:xfrm>
            <a:custGeom>
              <a:avLst/>
              <a:gdLst>
                <a:gd name="connsiteX0" fmla="*/ 224817 w 225238"/>
                <a:gd name="connsiteY0" fmla="*/ 2334 h 439250"/>
                <a:gd name="connsiteX1" fmla="*/ 224535 w 225238"/>
                <a:gd name="connsiteY1" fmla="*/ 2877 h 439250"/>
                <a:gd name="connsiteX2" fmla="*/ 224515 w 225238"/>
                <a:gd name="connsiteY2" fmla="*/ 2877 h 439250"/>
                <a:gd name="connsiteX3" fmla="*/ 3119 w 225238"/>
                <a:gd name="connsiteY3" fmla="*/ 433214 h 439250"/>
                <a:gd name="connsiteX4" fmla="*/ 0 w 225238"/>
                <a:gd name="connsiteY4" fmla="*/ 439251 h 439250"/>
                <a:gd name="connsiteX5" fmla="*/ 0 w 225238"/>
                <a:gd name="connsiteY5" fmla="*/ 2334 h 439250"/>
                <a:gd name="connsiteX6" fmla="*/ 2576 w 225238"/>
                <a:gd name="connsiteY6" fmla="*/ 2334 h 439250"/>
                <a:gd name="connsiteX7" fmla="*/ 2797 w 225238"/>
                <a:gd name="connsiteY7" fmla="*/ 1107 h 439250"/>
                <a:gd name="connsiteX8" fmla="*/ 2998 w 225238"/>
                <a:gd name="connsiteY8" fmla="*/ 0 h 439250"/>
                <a:gd name="connsiteX9" fmla="*/ 225239 w 225238"/>
                <a:gd name="connsiteY9" fmla="*/ 0 h 439250"/>
                <a:gd name="connsiteX10" fmla="*/ 224112 w 225238"/>
                <a:gd name="connsiteY10" fmla="*/ 2334 h 439250"/>
                <a:gd name="connsiteX11" fmla="*/ 224817 w 225238"/>
                <a:gd name="connsiteY11" fmla="*/ 2334 h 43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238" h="439250">
                  <a:moveTo>
                    <a:pt x="224817" y="2334"/>
                  </a:moveTo>
                  <a:lnTo>
                    <a:pt x="224535" y="2877"/>
                  </a:lnTo>
                  <a:lnTo>
                    <a:pt x="224515" y="2877"/>
                  </a:lnTo>
                  <a:lnTo>
                    <a:pt x="3119" y="433214"/>
                  </a:lnTo>
                  <a:lnTo>
                    <a:pt x="0" y="439251"/>
                  </a:lnTo>
                  <a:lnTo>
                    <a:pt x="0" y="2334"/>
                  </a:lnTo>
                  <a:lnTo>
                    <a:pt x="2576" y="2334"/>
                  </a:lnTo>
                  <a:lnTo>
                    <a:pt x="2797" y="1107"/>
                  </a:lnTo>
                  <a:lnTo>
                    <a:pt x="2998" y="0"/>
                  </a:lnTo>
                  <a:lnTo>
                    <a:pt x="225239" y="0"/>
                  </a:lnTo>
                  <a:lnTo>
                    <a:pt x="224112" y="2334"/>
                  </a:lnTo>
                  <a:lnTo>
                    <a:pt x="224817" y="2334"/>
                  </a:lnTo>
                  <a:close/>
                </a:path>
              </a:pathLst>
            </a:custGeom>
            <a:solidFill>
              <a:srgbClr val="05A6DA"/>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14" name="Freeform: Shape 13">
              <a:extLst>
                <a:ext uri="{FF2B5EF4-FFF2-40B4-BE49-F238E27FC236}">
                  <a16:creationId xmlns:a16="http://schemas.microsoft.com/office/drawing/2014/main" id="{DB85C14C-FBE2-E43B-56AF-B500C3E2BA06}"/>
                </a:ext>
              </a:extLst>
            </p:cNvPr>
            <p:cNvSpPr/>
            <p:nvPr/>
          </p:nvSpPr>
          <p:spPr>
            <a:xfrm>
              <a:off x="14242031" y="3090926"/>
              <a:ext cx="464435" cy="2550963"/>
            </a:xfrm>
            <a:custGeom>
              <a:avLst/>
              <a:gdLst>
                <a:gd name="connsiteX0" fmla="*/ 480600 w 480599"/>
                <a:gd name="connsiteY0" fmla="*/ 1554359 h 2639748"/>
                <a:gd name="connsiteX1" fmla="*/ 397740 w 480599"/>
                <a:gd name="connsiteY1" fmla="*/ 2639748 h 2639748"/>
                <a:gd name="connsiteX2" fmla="*/ 397619 w 480599"/>
                <a:gd name="connsiteY2" fmla="*/ 2639306 h 2639748"/>
                <a:gd name="connsiteX3" fmla="*/ 0 w 480599"/>
                <a:gd name="connsiteY3" fmla="*/ 1581664 h 2639748"/>
                <a:gd name="connsiteX4" fmla="*/ 148114 w 480599"/>
                <a:gd name="connsiteY4" fmla="*/ 2877 h 2639748"/>
                <a:gd name="connsiteX5" fmla="*/ 148154 w 480599"/>
                <a:gd name="connsiteY5" fmla="*/ 2334 h 2639748"/>
                <a:gd name="connsiteX6" fmla="*/ 155981 w 480599"/>
                <a:gd name="connsiteY6" fmla="*/ 2334 h 2639748"/>
                <a:gd name="connsiteX7" fmla="*/ 156484 w 480599"/>
                <a:gd name="connsiteY7" fmla="*/ 0 h 2639748"/>
                <a:gd name="connsiteX8" fmla="*/ 471908 w 480599"/>
                <a:gd name="connsiteY8" fmla="*/ 0 h 2639748"/>
                <a:gd name="connsiteX9" fmla="*/ 472189 w 480599"/>
                <a:gd name="connsiteY9" fmla="*/ 1107 h 2639748"/>
                <a:gd name="connsiteX10" fmla="*/ 472209 w 480599"/>
                <a:gd name="connsiteY10" fmla="*/ 1127 h 2639748"/>
                <a:gd name="connsiteX11" fmla="*/ 472632 w 480599"/>
                <a:gd name="connsiteY11" fmla="*/ 2877 h 2639748"/>
                <a:gd name="connsiteX12" fmla="*/ 469392 w 480599"/>
                <a:gd name="connsiteY12" fmla="*/ 2877 h 2639748"/>
                <a:gd name="connsiteX13" fmla="*/ 472511 w 480599"/>
                <a:gd name="connsiteY13" fmla="*/ 433214 h 2639748"/>
                <a:gd name="connsiteX14" fmla="*/ 480600 w 480599"/>
                <a:gd name="connsiteY14" fmla="*/ 1554359 h 263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0599" h="2639748">
                  <a:moveTo>
                    <a:pt x="480600" y="1554359"/>
                  </a:moveTo>
                  <a:lnTo>
                    <a:pt x="397740" y="2639748"/>
                  </a:lnTo>
                  <a:lnTo>
                    <a:pt x="397619" y="2639306"/>
                  </a:lnTo>
                  <a:lnTo>
                    <a:pt x="0" y="1581664"/>
                  </a:lnTo>
                  <a:lnTo>
                    <a:pt x="148114" y="2877"/>
                  </a:lnTo>
                  <a:lnTo>
                    <a:pt x="148154" y="2334"/>
                  </a:lnTo>
                  <a:lnTo>
                    <a:pt x="155981" y="2334"/>
                  </a:lnTo>
                  <a:lnTo>
                    <a:pt x="156484" y="0"/>
                  </a:lnTo>
                  <a:lnTo>
                    <a:pt x="471908" y="0"/>
                  </a:lnTo>
                  <a:lnTo>
                    <a:pt x="472189" y="1107"/>
                  </a:lnTo>
                  <a:lnTo>
                    <a:pt x="472209" y="1127"/>
                  </a:lnTo>
                  <a:lnTo>
                    <a:pt x="472632" y="2877"/>
                  </a:lnTo>
                  <a:lnTo>
                    <a:pt x="469392" y="2877"/>
                  </a:lnTo>
                  <a:lnTo>
                    <a:pt x="472511" y="433214"/>
                  </a:lnTo>
                  <a:lnTo>
                    <a:pt x="480600" y="1554359"/>
                  </a:lnTo>
                  <a:close/>
                </a:path>
              </a:pathLst>
            </a:custGeom>
            <a:solidFill>
              <a:srgbClr val="00338D">
                <a:lumMod val="75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15" name="Freeform: Shape 14">
              <a:extLst>
                <a:ext uri="{FF2B5EF4-FFF2-40B4-BE49-F238E27FC236}">
                  <a16:creationId xmlns:a16="http://schemas.microsoft.com/office/drawing/2014/main" id="{976DFE26-6E0C-ED1D-96C0-E09268AB0081}"/>
                </a:ext>
              </a:extLst>
            </p:cNvPr>
            <p:cNvSpPr/>
            <p:nvPr/>
          </p:nvSpPr>
          <p:spPr>
            <a:xfrm>
              <a:off x="15574729" y="3059756"/>
              <a:ext cx="522438" cy="2582153"/>
            </a:xfrm>
            <a:custGeom>
              <a:avLst/>
              <a:gdLst>
                <a:gd name="connsiteX0" fmla="*/ 461907 w 540621"/>
                <a:gd name="connsiteY0" fmla="*/ 35132 h 2672023"/>
                <a:gd name="connsiteX1" fmla="*/ 461766 w 540621"/>
                <a:gd name="connsiteY1" fmla="*/ 34589 h 2672023"/>
                <a:gd name="connsiteX2" fmla="*/ 461605 w 540621"/>
                <a:gd name="connsiteY2" fmla="*/ 34589 h 2672023"/>
                <a:gd name="connsiteX3" fmla="*/ 460841 w 540621"/>
                <a:gd name="connsiteY3" fmla="*/ 32255 h 2672023"/>
                <a:gd name="connsiteX4" fmla="*/ 330977 w 540621"/>
                <a:gd name="connsiteY4" fmla="*/ 32255 h 2672023"/>
                <a:gd name="connsiteX5" fmla="*/ 112237 w 540621"/>
                <a:gd name="connsiteY5" fmla="*/ 0 h 2672023"/>
                <a:gd name="connsiteX6" fmla="*/ 112579 w 540621"/>
                <a:gd name="connsiteY6" fmla="*/ 2334 h 2672023"/>
                <a:gd name="connsiteX7" fmla="*/ 112660 w 540621"/>
                <a:gd name="connsiteY7" fmla="*/ 2898 h 2672023"/>
                <a:gd name="connsiteX8" fmla="*/ 112781 w 540621"/>
                <a:gd name="connsiteY8" fmla="*/ 2898 h 2672023"/>
                <a:gd name="connsiteX9" fmla="*/ 162662 w 540621"/>
                <a:gd name="connsiteY9" fmla="*/ 547544 h 2672023"/>
                <a:gd name="connsiteX10" fmla="*/ 0 w 540621"/>
                <a:gd name="connsiteY10" fmla="*/ 1994636 h 2672023"/>
                <a:gd name="connsiteX11" fmla="*/ 0 w 540621"/>
                <a:gd name="connsiteY11" fmla="*/ 1994656 h 2672023"/>
                <a:gd name="connsiteX12" fmla="*/ 17043 w 540621"/>
                <a:gd name="connsiteY12" fmla="*/ 2327001 h 2672023"/>
                <a:gd name="connsiteX13" fmla="*/ 34709 w 540621"/>
                <a:gd name="connsiteY13" fmla="*/ 2672023 h 2672023"/>
                <a:gd name="connsiteX14" fmla="*/ 34730 w 540621"/>
                <a:gd name="connsiteY14" fmla="*/ 2672003 h 2672023"/>
                <a:gd name="connsiteX15" fmla="*/ 34730 w 540621"/>
                <a:gd name="connsiteY15" fmla="*/ 2671983 h 2672023"/>
                <a:gd name="connsiteX16" fmla="*/ 498427 w 540621"/>
                <a:gd name="connsiteY16" fmla="*/ 1060499 h 2672023"/>
                <a:gd name="connsiteX17" fmla="*/ 540622 w 540621"/>
                <a:gd name="connsiteY17" fmla="*/ 345847 h 2672023"/>
                <a:gd name="connsiteX18" fmla="*/ 461907 w 540621"/>
                <a:gd name="connsiteY18" fmla="*/ 35132 h 267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0621" h="2672023">
                  <a:moveTo>
                    <a:pt x="461907" y="35132"/>
                  </a:moveTo>
                  <a:lnTo>
                    <a:pt x="461766" y="34589"/>
                  </a:lnTo>
                  <a:lnTo>
                    <a:pt x="461605" y="34589"/>
                  </a:lnTo>
                  <a:lnTo>
                    <a:pt x="460841" y="32255"/>
                  </a:lnTo>
                  <a:lnTo>
                    <a:pt x="330977" y="32255"/>
                  </a:lnTo>
                  <a:lnTo>
                    <a:pt x="112237" y="0"/>
                  </a:lnTo>
                  <a:lnTo>
                    <a:pt x="112579" y="2334"/>
                  </a:lnTo>
                  <a:lnTo>
                    <a:pt x="112660" y="2898"/>
                  </a:lnTo>
                  <a:lnTo>
                    <a:pt x="112781" y="2898"/>
                  </a:lnTo>
                  <a:lnTo>
                    <a:pt x="162662" y="547544"/>
                  </a:lnTo>
                  <a:lnTo>
                    <a:pt x="0" y="1994636"/>
                  </a:lnTo>
                  <a:lnTo>
                    <a:pt x="0" y="1994656"/>
                  </a:lnTo>
                  <a:lnTo>
                    <a:pt x="17043" y="2327001"/>
                  </a:lnTo>
                  <a:lnTo>
                    <a:pt x="34709" y="2672023"/>
                  </a:lnTo>
                  <a:lnTo>
                    <a:pt x="34730" y="2672003"/>
                  </a:lnTo>
                  <a:lnTo>
                    <a:pt x="34730" y="2671983"/>
                  </a:lnTo>
                  <a:lnTo>
                    <a:pt x="498427" y="1060499"/>
                  </a:lnTo>
                  <a:lnTo>
                    <a:pt x="540622" y="345847"/>
                  </a:lnTo>
                  <a:lnTo>
                    <a:pt x="461907" y="35132"/>
                  </a:lnTo>
                  <a:close/>
                </a:path>
              </a:pathLst>
            </a:custGeom>
            <a:solidFill>
              <a:srgbClr val="00338D">
                <a:lumMod val="75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16" name="Freeform: Shape 15">
              <a:extLst>
                <a:ext uri="{FF2B5EF4-FFF2-40B4-BE49-F238E27FC236}">
                  <a16:creationId xmlns:a16="http://schemas.microsoft.com/office/drawing/2014/main" id="{750F1D5D-CC1F-55D8-C34A-FF6F27ED3598}"/>
                </a:ext>
              </a:extLst>
            </p:cNvPr>
            <p:cNvSpPr/>
            <p:nvPr/>
          </p:nvSpPr>
          <p:spPr>
            <a:xfrm>
              <a:off x="13292646" y="3081572"/>
              <a:ext cx="728435" cy="1289278"/>
            </a:xfrm>
            <a:custGeom>
              <a:avLst/>
              <a:gdLst>
                <a:gd name="connsiteX0" fmla="*/ 621631 w 753788"/>
                <a:gd name="connsiteY0" fmla="*/ 1334130 h 1334150"/>
                <a:gd name="connsiteX1" fmla="*/ 621631 w 753788"/>
                <a:gd name="connsiteY1" fmla="*/ 1334150 h 1334150"/>
                <a:gd name="connsiteX2" fmla="*/ 621611 w 753788"/>
                <a:gd name="connsiteY2" fmla="*/ 1334130 h 1334150"/>
                <a:gd name="connsiteX3" fmla="*/ 51350 w 753788"/>
                <a:gd name="connsiteY3" fmla="*/ 539777 h 1334150"/>
                <a:gd name="connsiteX4" fmla="*/ 0 w 753788"/>
                <a:gd name="connsiteY4" fmla="*/ 240189 h 1334150"/>
                <a:gd name="connsiteX5" fmla="*/ 291539 w 753788"/>
                <a:gd name="connsiteY5" fmla="*/ 2877 h 1334150"/>
                <a:gd name="connsiteX6" fmla="*/ 290010 w 753788"/>
                <a:gd name="connsiteY6" fmla="*/ 2877 h 1334150"/>
                <a:gd name="connsiteX7" fmla="*/ 291539 w 753788"/>
                <a:gd name="connsiteY7" fmla="*/ 0 h 1334150"/>
                <a:gd name="connsiteX8" fmla="*/ 753788 w 753788"/>
                <a:gd name="connsiteY8" fmla="*/ 9678 h 1334150"/>
                <a:gd name="connsiteX9" fmla="*/ 753426 w 753788"/>
                <a:gd name="connsiteY9" fmla="*/ 12012 h 1334150"/>
                <a:gd name="connsiteX10" fmla="*/ 753386 w 753788"/>
                <a:gd name="connsiteY10" fmla="*/ 12314 h 1334150"/>
                <a:gd name="connsiteX11" fmla="*/ 621631 w 753788"/>
                <a:gd name="connsiteY11" fmla="*/ 1334130 h 133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88" h="1334150">
                  <a:moveTo>
                    <a:pt x="621631" y="1334130"/>
                  </a:moveTo>
                  <a:lnTo>
                    <a:pt x="621631" y="1334150"/>
                  </a:lnTo>
                  <a:lnTo>
                    <a:pt x="621611" y="1334130"/>
                  </a:lnTo>
                  <a:lnTo>
                    <a:pt x="51350" y="539777"/>
                  </a:lnTo>
                  <a:lnTo>
                    <a:pt x="0" y="240189"/>
                  </a:lnTo>
                  <a:lnTo>
                    <a:pt x="291539" y="2877"/>
                  </a:lnTo>
                  <a:lnTo>
                    <a:pt x="290010" y="2877"/>
                  </a:lnTo>
                  <a:lnTo>
                    <a:pt x="291539" y="0"/>
                  </a:lnTo>
                  <a:lnTo>
                    <a:pt x="753788" y="9678"/>
                  </a:lnTo>
                  <a:lnTo>
                    <a:pt x="753426" y="12012"/>
                  </a:lnTo>
                  <a:lnTo>
                    <a:pt x="753386" y="12314"/>
                  </a:lnTo>
                  <a:lnTo>
                    <a:pt x="621631" y="1334130"/>
                  </a:lnTo>
                  <a:close/>
                </a:path>
              </a:pathLst>
            </a:custGeom>
            <a:solidFill>
              <a:srgbClr val="00338D"/>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17" name="Freeform: Shape 16">
              <a:extLst>
                <a:ext uri="{FF2B5EF4-FFF2-40B4-BE49-F238E27FC236}">
                  <a16:creationId xmlns:a16="http://schemas.microsoft.com/office/drawing/2014/main" id="{0894D9E9-78FF-484C-61DF-9784D6223E05}"/>
                </a:ext>
              </a:extLst>
            </p:cNvPr>
            <p:cNvSpPr/>
            <p:nvPr/>
          </p:nvSpPr>
          <p:spPr>
            <a:xfrm>
              <a:off x="13292628" y="3081572"/>
              <a:ext cx="558242" cy="232111"/>
            </a:xfrm>
            <a:custGeom>
              <a:avLst/>
              <a:gdLst>
                <a:gd name="connsiteX0" fmla="*/ 405 w 577671"/>
                <a:gd name="connsiteY0" fmla="*/ 240191 h 240189"/>
                <a:gd name="connsiteX1" fmla="*/ 291965 w 577671"/>
                <a:gd name="connsiteY1" fmla="*/ 2899 h 240189"/>
                <a:gd name="connsiteX2" fmla="*/ 290415 w 577671"/>
                <a:gd name="connsiteY2" fmla="*/ 2899 h 240189"/>
                <a:gd name="connsiteX3" fmla="*/ 291944 w 577671"/>
                <a:gd name="connsiteY3" fmla="*/ 1 h 240189"/>
                <a:gd name="connsiteX4" fmla="*/ 576039 w 577671"/>
                <a:gd name="connsiteY4" fmla="*/ 9680 h 240189"/>
                <a:gd name="connsiteX5" fmla="*/ 578077 w 577671"/>
                <a:gd name="connsiteY5" fmla="*/ 11672 h 240189"/>
                <a:gd name="connsiteX6" fmla="*/ 578051 w 577671"/>
                <a:gd name="connsiteY6" fmla="*/ 12014 h 24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671" h="240189">
                  <a:moveTo>
                    <a:pt x="405" y="240191"/>
                  </a:moveTo>
                  <a:lnTo>
                    <a:pt x="291965" y="2899"/>
                  </a:lnTo>
                  <a:lnTo>
                    <a:pt x="290415" y="2899"/>
                  </a:lnTo>
                  <a:lnTo>
                    <a:pt x="291944" y="1"/>
                  </a:lnTo>
                  <a:lnTo>
                    <a:pt x="576039" y="9680"/>
                  </a:lnTo>
                  <a:cubicBezTo>
                    <a:pt x="577149" y="9660"/>
                    <a:pt x="578063" y="10545"/>
                    <a:pt x="578077" y="11672"/>
                  </a:cubicBezTo>
                  <a:cubicBezTo>
                    <a:pt x="578079" y="11772"/>
                    <a:pt x="578069" y="11893"/>
                    <a:pt x="578051" y="12014"/>
                  </a:cubicBezTo>
                  <a:close/>
                </a:path>
              </a:pathLst>
            </a:custGeom>
            <a:solidFill>
              <a:srgbClr val="00338D">
                <a:lumMod val="60000"/>
                <a:lumOff val="4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18" name="Freeform: Shape 17">
              <a:extLst>
                <a:ext uri="{FF2B5EF4-FFF2-40B4-BE49-F238E27FC236}">
                  <a16:creationId xmlns:a16="http://schemas.microsoft.com/office/drawing/2014/main" id="{C578F859-C9FD-9806-DA18-D7923C1B89C4}"/>
                </a:ext>
              </a:extLst>
            </p:cNvPr>
            <p:cNvSpPr/>
            <p:nvPr/>
          </p:nvSpPr>
          <p:spPr>
            <a:xfrm>
              <a:off x="13893351" y="4370831"/>
              <a:ext cx="733044" cy="1840281"/>
            </a:xfrm>
            <a:custGeom>
              <a:avLst/>
              <a:gdLst>
                <a:gd name="connsiteX0" fmla="*/ 758557 w 758557"/>
                <a:gd name="connsiteY0" fmla="*/ 1315317 h 1904331"/>
                <a:gd name="connsiteX1" fmla="*/ 360797 w 758557"/>
                <a:gd name="connsiteY1" fmla="*/ 257192 h 1904331"/>
                <a:gd name="connsiteX2" fmla="*/ 0 w 758557"/>
                <a:gd name="connsiteY2" fmla="*/ 0 h 1904331"/>
                <a:gd name="connsiteX3" fmla="*/ 358362 w 758557"/>
                <a:gd name="connsiteY3" fmla="*/ 755559 h 1904331"/>
                <a:gd name="connsiteX4" fmla="*/ 757289 w 758557"/>
                <a:gd name="connsiteY4" fmla="*/ 1904331 h 1904331"/>
                <a:gd name="connsiteX5" fmla="*/ 758557 w 758557"/>
                <a:gd name="connsiteY5" fmla="*/ 1315317 h 190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57" h="1904331">
                  <a:moveTo>
                    <a:pt x="758557" y="1315317"/>
                  </a:moveTo>
                  <a:lnTo>
                    <a:pt x="360797" y="257192"/>
                  </a:lnTo>
                  <a:lnTo>
                    <a:pt x="0" y="0"/>
                  </a:lnTo>
                  <a:lnTo>
                    <a:pt x="358362" y="755559"/>
                  </a:lnTo>
                  <a:lnTo>
                    <a:pt x="757289" y="1904331"/>
                  </a:lnTo>
                  <a:lnTo>
                    <a:pt x="758557" y="1315317"/>
                  </a:lnTo>
                  <a:close/>
                </a:path>
              </a:pathLst>
            </a:custGeom>
            <a:solidFill>
              <a:srgbClr val="1E49E2">
                <a:lumMod val="75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19" name="Freeform: Shape 18">
              <a:extLst>
                <a:ext uri="{FF2B5EF4-FFF2-40B4-BE49-F238E27FC236}">
                  <a16:creationId xmlns:a16="http://schemas.microsoft.com/office/drawing/2014/main" id="{3697556C-29EF-D235-7FBF-A500AA20D018}"/>
                </a:ext>
              </a:extLst>
            </p:cNvPr>
            <p:cNvSpPr/>
            <p:nvPr/>
          </p:nvSpPr>
          <p:spPr>
            <a:xfrm>
              <a:off x="14625170" y="3059756"/>
              <a:ext cx="726588" cy="3151357"/>
            </a:xfrm>
            <a:custGeom>
              <a:avLst/>
              <a:gdLst>
                <a:gd name="connsiteX0" fmla="*/ 724129 w 751876"/>
                <a:gd name="connsiteY0" fmla="*/ 1402282 h 3261037"/>
                <a:gd name="connsiteX1" fmla="*/ 749060 w 751876"/>
                <a:gd name="connsiteY1" fmla="*/ 2898 h 3261037"/>
                <a:gd name="connsiteX2" fmla="*/ 751877 w 751876"/>
                <a:gd name="connsiteY2" fmla="*/ 2898 h 3261037"/>
                <a:gd name="connsiteX3" fmla="*/ 751776 w 751876"/>
                <a:gd name="connsiteY3" fmla="*/ 2334 h 3261037"/>
                <a:gd name="connsiteX4" fmla="*/ 751374 w 751876"/>
                <a:gd name="connsiteY4" fmla="*/ 0 h 3261037"/>
                <a:gd name="connsiteX5" fmla="*/ 298179 w 751876"/>
                <a:gd name="connsiteY5" fmla="*/ 32255 h 3261037"/>
                <a:gd name="connsiteX6" fmla="*/ 297032 w 751876"/>
                <a:gd name="connsiteY6" fmla="*/ 34589 h 3261037"/>
                <a:gd name="connsiteX7" fmla="*/ 297032 w 751876"/>
                <a:gd name="connsiteY7" fmla="*/ 34589 h 3261037"/>
                <a:gd name="connsiteX8" fmla="*/ 296771 w 751876"/>
                <a:gd name="connsiteY8" fmla="*/ 35132 h 3261037"/>
                <a:gd name="connsiteX9" fmla="*/ 297455 w 751876"/>
                <a:gd name="connsiteY9" fmla="*/ 35132 h 3261037"/>
                <a:gd name="connsiteX10" fmla="*/ 76039 w 751876"/>
                <a:gd name="connsiteY10" fmla="*/ 465469 h 3261037"/>
                <a:gd name="connsiteX11" fmla="*/ 72920 w 751876"/>
                <a:gd name="connsiteY11" fmla="*/ 471505 h 3261037"/>
                <a:gd name="connsiteX12" fmla="*/ 84127 w 751876"/>
                <a:gd name="connsiteY12" fmla="*/ 1586614 h 3261037"/>
                <a:gd name="connsiteX13" fmla="*/ 84127 w 751876"/>
                <a:gd name="connsiteY13" fmla="*/ 1586614 h 3261037"/>
                <a:gd name="connsiteX14" fmla="*/ 1268 w 751876"/>
                <a:gd name="connsiteY14" fmla="*/ 2672023 h 3261037"/>
                <a:gd name="connsiteX15" fmla="*/ 0 w 751876"/>
                <a:gd name="connsiteY15" fmla="*/ 3261038 h 3261037"/>
                <a:gd name="connsiteX16" fmla="*/ 222583 w 751876"/>
                <a:gd name="connsiteY16" fmla="*/ 2811807 h 3261037"/>
                <a:gd name="connsiteX17" fmla="*/ 719863 w 751876"/>
                <a:gd name="connsiteY17" fmla="*/ 1880749 h 3261037"/>
                <a:gd name="connsiteX18" fmla="*/ 724129 w 751876"/>
                <a:gd name="connsiteY18" fmla="*/ 1402282 h 3261037"/>
                <a:gd name="connsiteX19" fmla="*/ 724129 w 751876"/>
                <a:gd name="connsiteY19" fmla="*/ 1402282 h 3261037"/>
                <a:gd name="connsiteX0" fmla="*/ 724129 w 751877"/>
                <a:gd name="connsiteY0" fmla="*/ 1402282 h 3261038"/>
                <a:gd name="connsiteX1" fmla="*/ 749060 w 751877"/>
                <a:gd name="connsiteY1" fmla="*/ 2898 h 3261038"/>
                <a:gd name="connsiteX2" fmla="*/ 751877 w 751877"/>
                <a:gd name="connsiteY2" fmla="*/ 2898 h 3261038"/>
                <a:gd name="connsiteX3" fmla="*/ 751776 w 751877"/>
                <a:gd name="connsiteY3" fmla="*/ 2334 h 3261038"/>
                <a:gd name="connsiteX4" fmla="*/ 751374 w 751877"/>
                <a:gd name="connsiteY4" fmla="*/ 0 h 3261038"/>
                <a:gd name="connsiteX5" fmla="*/ 298179 w 751877"/>
                <a:gd name="connsiteY5" fmla="*/ 32255 h 3261038"/>
                <a:gd name="connsiteX6" fmla="*/ 297032 w 751877"/>
                <a:gd name="connsiteY6" fmla="*/ 34589 h 3261038"/>
                <a:gd name="connsiteX7" fmla="*/ 297032 w 751877"/>
                <a:gd name="connsiteY7" fmla="*/ 34589 h 3261038"/>
                <a:gd name="connsiteX8" fmla="*/ 296771 w 751877"/>
                <a:gd name="connsiteY8" fmla="*/ 35132 h 3261038"/>
                <a:gd name="connsiteX9" fmla="*/ 297455 w 751877"/>
                <a:gd name="connsiteY9" fmla="*/ 35132 h 3261038"/>
                <a:gd name="connsiteX10" fmla="*/ 76039 w 751877"/>
                <a:gd name="connsiteY10" fmla="*/ 465469 h 3261038"/>
                <a:gd name="connsiteX11" fmla="*/ 72920 w 751877"/>
                <a:gd name="connsiteY11" fmla="*/ 471505 h 3261038"/>
                <a:gd name="connsiteX12" fmla="*/ 84127 w 751877"/>
                <a:gd name="connsiteY12" fmla="*/ 1586614 h 3261038"/>
                <a:gd name="connsiteX13" fmla="*/ 84127 w 751877"/>
                <a:gd name="connsiteY13" fmla="*/ 1586614 h 3261038"/>
                <a:gd name="connsiteX14" fmla="*/ 1268 w 751877"/>
                <a:gd name="connsiteY14" fmla="*/ 2672023 h 3261038"/>
                <a:gd name="connsiteX15" fmla="*/ 0 w 751877"/>
                <a:gd name="connsiteY15" fmla="*/ 3261038 h 3261038"/>
                <a:gd name="connsiteX16" fmla="*/ 222583 w 751877"/>
                <a:gd name="connsiteY16" fmla="*/ 2811807 h 3261038"/>
                <a:gd name="connsiteX17" fmla="*/ 588159 w 751877"/>
                <a:gd name="connsiteY17" fmla="*/ 2631460 h 3261038"/>
                <a:gd name="connsiteX18" fmla="*/ 724129 w 751877"/>
                <a:gd name="connsiteY18" fmla="*/ 1402282 h 3261038"/>
                <a:gd name="connsiteX19" fmla="*/ 724129 w 751877"/>
                <a:gd name="connsiteY19" fmla="*/ 1402282 h 3261038"/>
                <a:gd name="connsiteX0" fmla="*/ 724129 w 751877"/>
                <a:gd name="connsiteY0" fmla="*/ 1402282 h 3261038"/>
                <a:gd name="connsiteX1" fmla="*/ 749060 w 751877"/>
                <a:gd name="connsiteY1" fmla="*/ 2898 h 3261038"/>
                <a:gd name="connsiteX2" fmla="*/ 751877 w 751877"/>
                <a:gd name="connsiteY2" fmla="*/ 2898 h 3261038"/>
                <a:gd name="connsiteX3" fmla="*/ 751776 w 751877"/>
                <a:gd name="connsiteY3" fmla="*/ 2334 h 3261038"/>
                <a:gd name="connsiteX4" fmla="*/ 751374 w 751877"/>
                <a:gd name="connsiteY4" fmla="*/ 0 h 3261038"/>
                <a:gd name="connsiteX5" fmla="*/ 298179 w 751877"/>
                <a:gd name="connsiteY5" fmla="*/ 32255 h 3261038"/>
                <a:gd name="connsiteX6" fmla="*/ 297032 w 751877"/>
                <a:gd name="connsiteY6" fmla="*/ 34589 h 3261038"/>
                <a:gd name="connsiteX7" fmla="*/ 297032 w 751877"/>
                <a:gd name="connsiteY7" fmla="*/ 34589 h 3261038"/>
                <a:gd name="connsiteX8" fmla="*/ 296771 w 751877"/>
                <a:gd name="connsiteY8" fmla="*/ 35132 h 3261038"/>
                <a:gd name="connsiteX9" fmla="*/ 297455 w 751877"/>
                <a:gd name="connsiteY9" fmla="*/ 35132 h 3261038"/>
                <a:gd name="connsiteX10" fmla="*/ 76039 w 751877"/>
                <a:gd name="connsiteY10" fmla="*/ 465469 h 3261038"/>
                <a:gd name="connsiteX11" fmla="*/ 72920 w 751877"/>
                <a:gd name="connsiteY11" fmla="*/ 471505 h 3261038"/>
                <a:gd name="connsiteX12" fmla="*/ 84127 w 751877"/>
                <a:gd name="connsiteY12" fmla="*/ 1586614 h 3261038"/>
                <a:gd name="connsiteX13" fmla="*/ 84127 w 751877"/>
                <a:gd name="connsiteY13" fmla="*/ 1586614 h 3261038"/>
                <a:gd name="connsiteX14" fmla="*/ 1268 w 751877"/>
                <a:gd name="connsiteY14" fmla="*/ 2672023 h 3261038"/>
                <a:gd name="connsiteX15" fmla="*/ 0 w 751877"/>
                <a:gd name="connsiteY15" fmla="*/ 3261038 h 3261038"/>
                <a:gd name="connsiteX16" fmla="*/ 222583 w 751877"/>
                <a:gd name="connsiteY16" fmla="*/ 2811807 h 3261038"/>
                <a:gd name="connsiteX17" fmla="*/ 627670 w 751877"/>
                <a:gd name="connsiteY17" fmla="*/ 2726946 h 3261038"/>
                <a:gd name="connsiteX18" fmla="*/ 724129 w 751877"/>
                <a:gd name="connsiteY18" fmla="*/ 1402282 h 3261038"/>
                <a:gd name="connsiteX19" fmla="*/ 724129 w 751877"/>
                <a:gd name="connsiteY19" fmla="*/ 1402282 h 3261038"/>
                <a:gd name="connsiteX0" fmla="*/ 321116 w 751877"/>
                <a:gd name="connsiteY0" fmla="*/ 1757882 h 3261038"/>
                <a:gd name="connsiteX1" fmla="*/ 749060 w 751877"/>
                <a:gd name="connsiteY1" fmla="*/ 2898 h 3261038"/>
                <a:gd name="connsiteX2" fmla="*/ 751877 w 751877"/>
                <a:gd name="connsiteY2" fmla="*/ 2898 h 3261038"/>
                <a:gd name="connsiteX3" fmla="*/ 751776 w 751877"/>
                <a:gd name="connsiteY3" fmla="*/ 2334 h 3261038"/>
                <a:gd name="connsiteX4" fmla="*/ 751374 w 751877"/>
                <a:gd name="connsiteY4" fmla="*/ 0 h 3261038"/>
                <a:gd name="connsiteX5" fmla="*/ 298179 w 751877"/>
                <a:gd name="connsiteY5" fmla="*/ 32255 h 3261038"/>
                <a:gd name="connsiteX6" fmla="*/ 297032 w 751877"/>
                <a:gd name="connsiteY6" fmla="*/ 34589 h 3261038"/>
                <a:gd name="connsiteX7" fmla="*/ 297032 w 751877"/>
                <a:gd name="connsiteY7" fmla="*/ 34589 h 3261038"/>
                <a:gd name="connsiteX8" fmla="*/ 296771 w 751877"/>
                <a:gd name="connsiteY8" fmla="*/ 35132 h 3261038"/>
                <a:gd name="connsiteX9" fmla="*/ 297455 w 751877"/>
                <a:gd name="connsiteY9" fmla="*/ 35132 h 3261038"/>
                <a:gd name="connsiteX10" fmla="*/ 76039 w 751877"/>
                <a:gd name="connsiteY10" fmla="*/ 465469 h 3261038"/>
                <a:gd name="connsiteX11" fmla="*/ 72920 w 751877"/>
                <a:gd name="connsiteY11" fmla="*/ 471505 h 3261038"/>
                <a:gd name="connsiteX12" fmla="*/ 84127 w 751877"/>
                <a:gd name="connsiteY12" fmla="*/ 1586614 h 3261038"/>
                <a:gd name="connsiteX13" fmla="*/ 84127 w 751877"/>
                <a:gd name="connsiteY13" fmla="*/ 1586614 h 3261038"/>
                <a:gd name="connsiteX14" fmla="*/ 1268 w 751877"/>
                <a:gd name="connsiteY14" fmla="*/ 2672023 h 3261038"/>
                <a:gd name="connsiteX15" fmla="*/ 0 w 751877"/>
                <a:gd name="connsiteY15" fmla="*/ 3261038 h 3261038"/>
                <a:gd name="connsiteX16" fmla="*/ 222583 w 751877"/>
                <a:gd name="connsiteY16" fmla="*/ 2811807 h 3261038"/>
                <a:gd name="connsiteX17" fmla="*/ 627670 w 751877"/>
                <a:gd name="connsiteY17" fmla="*/ 2726946 h 3261038"/>
                <a:gd name="connsiteX18" fmla="*/ 724129 w 751877"/>
                <a:gd name="connsiteY18" fmla="*/ 1402282 h 3261038"/>
                <a:gd name="connsiteX19" fmla="*/ 321116 w 751877"/>
                <a:gd name="connsiteY19" fmla="*/ 1757882 h 3261038"/>
                <a:gd name="connsiteX0" fmla="*/ 321116 w 751877"/>
                <a:gd name="connsiteY0" fmla="*/ 1757882 h 3261038"/>
                <a:gd name="connsiteX1" fmla="*/ 749060 w 751877"/>
                <a:gd name="connsiteY1" fmla="*/ 2898 h 3261038"/>
                <a:gd name="connsiteX2" fmla="*/ 751877 w 751877"/>
                <a:gd name="connsiteY2" fmla="*/ 2898 h 3261038"/>
                <a:gd name="connsiteX3" fmla="*/ 751776 w 751877"/>
                <a:gd name="connsiteY3" fmla="*/ 2334 h 3261038"/>
                <a:gd name="connsiteX4" fmla="*/ 751374 w 751877"/>
                <a:gd name="connsiteY4" fmla="*/ 0 h 3261038"/>
                <a:gd name="connsiteX5" fmla="*/ 298179 w 751877"/>
                <a:gd name="connsiteY5" fmla="*/ 32255 h 3261038"/>
                <a:gd name="connsiteX6" fmla="*/ 297032 w 751877"/>
                <a:gd name="connsiteY6" fmla="*/ 34589 h 3261038"/>
                <a:gd name="connsiteX7" fmla="*/ 297032 w 751877"/>
                <a:gd name="connsiteY7" fmla="*/ 34589 h 3261038"/>
                <a:gd name="connsiteX8" fmla="*/ 296771 w 751877"/>
                <a:gd name="connsiteY8" fmla="*/ 35132 h 3261038"/>
                <a:gd name="connsiteX9" fmla="*/ 297455 w 751877"/>
                <a:gd name="connsiteY9" fmla="*/ 35132 h 3261038"/>
                <a:gd name="connsiteX10" fmla="*/ 76039 w 751877"/>
                <a:gd name="connsiteY10" fmla="*/ 465469 h 3261038"/>
                <a:gd name="connsiteX11" fmla="*/ 72920 w 751877"/>
                <a:gd name="connsiteY11" fmla="*/ 471505 h 3261038"/>
                <a:gd name="connsiteX12" fmla="*/ 84127 w 751877"/>
                <a:gd name="connsiteY12" fmla="*/ 1586614 h 3261038"/>
                <a:gd name="connsiteX13" fmla="*/ 84127 w 751877"/>
                <a:gd name="connsiteY13" fmla="*/ 1586614 h 3261038"/>
                <a:gd name="connsiteX14" fmla="*/ 1268 w 751877"/>
                <a:gd name="connsiteY14" fmla="*/ 2672023 h 3261038"/>
                <a:gd name="connsiteX15" fmla="*/ 0 w 751877"/>
                <a:gd name="connsiteY15" fmla="*/ 3261038 h 3261038"/>
                <a:gd name="connsiteX16" fmla="*/ 222583 w 751877"/>
                <a:gd name="connsiteY16" fmla="*/ 2811807 h 3261038"/>
                <a:gd name="connsiteX17" fmla="*/ 627670 w 751877"/>
                <a:gd name="connsiteY17" fmla="*/ 2726946 h 3261038"/>
                <a:gd name="connsiteX18" fmla="*/ 202583 w 751877"/>
                <a:gd name="connsiteY18" fmla="*/ 2500690 h 3261038"/>
                <a:gd name="connsiteX19" fmla="*/ 321116 w 751877"/>
                <a:gd name="connsiteY19" fmla="*/ 1757882 h 3261038"/>
                <a:gd name="connsiteX0" fmla="*/ 321116 w 751877"/>
                <a:gd name="connsiteY0" fmla="*/ 1757882 h 3261038"/>
                <a:gd name="connsiteX1" fmla="*/ 749060 w 751877"/>
                <a:gd name="connsiteY1" fmla="*/ 2898 h 3261038"/>
                <a:gd name="connsiteX2" fmla="*/ 751877 w 751877"/>
                <a:gd name="connsiteY2" fmla="*/ 2898 h 3261038"/>
                <a:gd name="connsiteX3" fmla="*/ 751776 w 751877"/>
                <a:gd name="connsiteY3" fmla="*/ 2334 h 3261038"/>
                <a:gd name="connsiteX4" fmla="*/ 751374 w 751877"/>
                <a:gd name="connsiteY4" fmla="*/ 0 h 3261038"/>
                <a:gd name="connsiteX5" fmla="*/ 298179 w 751877"/>
                <a:gd name="connsiteY5" fmla="*/ 32255 h 3261038"/>
                <a:gd name="connsiteX6" fmla="*/ 297032 w 751877"/>
                <a:gd name="connsiteY6" fmla="*/ 34589 h 3261038"/>
                <a:gd name="connsiteX7" fmla="*/ 297032 w 751877"/>
                <a:gd name="connsiteY7" fmla="*/ 34589 h 3261038"/>
                <a:gd name="connsiteX8" fmla="*/ 296771 w 751877"/>
                <a:gd name="connsiteY8" fmla="*/ 35132 h 3261038"/>
                <a:gd name="connsiteX9" fmla="*/ 297455 w 751877"/>
                <a:gd name="connsiteY9" fmla="*/ 35132 h 3261038"/>
                <a:gd name="connsiteX10" fmla="*/ 76039 w 751877"/>
                <a:gd name="connsiteY10" fmla="*/ 465469 h 3261038"/>
                <a:gd name="connsiteX11" fmla="*/ 72920 w 751877"/>
                <a:gd name="connsiteY11" fmla="*/ 471505 h 3261038"/>
                <a:gd name="connsiteX12" fmla="*/ 84127 w 751877"/>
                <a:gd name="connsiteY12" fmla="*/ 1586614 h 3261038"/>
                <a:gd name="connsiteX13" fmla="*/ 84127 w 751877"/>
                <a:gd name="connsiteY13" fmla="*/ 1586614 h 3261038"/>
                <a:gd name="connsiteX14" fmla="*/ 1268 w 751877"/>
                <a:gd name="connsiteY14" fmla="*/ 2672023 h 3261038"/>
                <a:gd name="connsiteX15" fmla="*/ 0 w 751877"/>
                <a:gd name="connsiteY15" fmla="*/ 3261038 h 3261038"/>
                <a:gd name="connsiteX16" fmla="*/ 222583 w 751877"/>
                <a:gd name="connsiteY16" fmla="*/ 2811807 h 3261038"/>
                <a:gd name="connsiteX17" fmla="*/ 208853 w 751877"/>
                <a:gd name="connsiteY17" fmla="*/ 2837577 h 3261038"/>
                <a:gd name="connsiteX18" fmla="*/ 202583 w 751877"/>
                <a:gd name="connsiteY18" fmla="*/ 2500690 h 3261038"/>
                <a:gd name="connsiteX19" fmla="*/ 321116 w 751877"/>
                <a:gd name="connsiteY19" fmla="*/ 1757882 h 3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877" h="3261038">
                  <a:moveTo>
                    <a:pt x="321116" y="1757882"/>
                  </a:moveTo>
                  <a:lnTo>
                    <a:pt x="749060" y="2898"/>
                  </a:lnTo>
                  <a:lnTo>
                    <a:pt x="751877" y="2898"/>
                  </a:lnTo>
                  <a:cubicBezTo>
                    <a:pt x="751843" y="2710"/>
                    <a:pt x="751810" y="2522"/>
                    <a:pt x="751776" y="2334"/>
                  </a:cubicBezTo>
                  <a:lnTo>
                    <a:pt x="751374" y="0"/>
                  </a:lnTo>
                  <a:lnTo>
                    <a:pt x="298179" y="32255"/>
                  </a:lnTo>
                  <a:lnTo>
                    <a:pt x="297032" y="34589"/>
                  </a:lnTo>
                  <a:lnTo>
                    <a:pt x="297032" y="34589"/>
                  </a:lnTo>
                  <a:lnTo>
                    <a:pt x="296771" y="35132"/>
                  </a:lnTo>
                  <a:lnTo>
                    <a:pt x="297455" y="35132"/>
                  </a:lnTo>
                  <a:lnTo>
                    <a:pt x="76039" y="465469"/>
                  </a:lnTo>
                  <a:lnTo>
                    <a:pt x="72920" y="471505"/>
                  </a:lnTo>
                  <a:lnTo>
                    <a:pt x="84127" y="1586614"/>
                  </a:lnTo>
                  <a:lnTo>
                    <a:pt x="84127" y="1586614"/>
                  </a:lnTo>
                  <a:lnTo>
                    <a:pt x="1268" y="2672023"/>
                  </a:lnTo>
                  <a:cubicBezTo>
                    <a:pt x="845" y="2868361"/>
                    <a:pt x="423" y="3064700"/>
                    <a:pt x="0" y="3261038"/>
                  </a:cubicBezTo>
                  <a:lnTo>
                    <a:pt x="222583" y="2811807"/>
                  </a:lnTo>
                  <a:lnTo>
                    <a:pt x="208853" y="2837577"/>
                  </a:lnTo>
                  <a:lnTo>
                    <a:pt x="202583" y="2500690"/>
                  </a:lnTo>
                  <a:lnTo>
                    <a:pt x="321116" y="1757882"/>
                  </a:lnTo>
                  <a:close/>
                </a:path>
              </a:pathLst>
            </a:custGeom>
            <a:solidFill>
              <a:srgbClr val="00338D">
                <a:lumMod val="60000"/>
                <a:lumOff val="4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20" name="Freeform: Shape 19">
              <a:extLst>
                <a:ext uri="{FF2B5EF4-FFF2-40B4-BE49-F238E27FC236}">
                  <a16:creationId xmlns:a16="http://schemas.microsoft.com/office/drawing/2014/main" id="{315456C5-2C73-C482-1C7E-68EAD0B9B6A8}"/>
                </a:ext>
              </a:extLst>
            </p:cNvPr>
            <p:cNvSpPr/>
            <p:nvPr/>
          </p:nvSpPr>
          <p:spPr>
            <a:xfrm>
              <a:off x="15064445" y="5427686"/>
              <a:ext cx="308255" cy="1023840"/>
            </a:xfrm>
            <a:custGeom>
              <a:avLst/>
              <a:gdLst>
                <a:gd name="connsiteX0" fmla="*/ 0 w 318984"/>
                <a:gd name="connsiteY0" fmla="*/ 674772 h 1059473"/>
                <a:gd name="connsiteX1" fmla="*/ 305161 w 318984"/>
                <a:gd name="connsiteY1" fmla="*/ 0 h 1059473"/>
                <a:gd name="connsiteX2" fmla="*/ 318985 w 318984"/>
                <a:gd name="connsiteY2" fmla="*/ 1059473 h 1059473"/>
                <a:gd name="connsiteX3" fmla="*/ 0 w 318984"/>
                <a:gd name="connsiteY3" fmla="*/ 674772 h 1059473"/>
              </a:gdLst>
              <a:ahLst/>
              <a:cxnLst>
                <a:cxn ang="0">
                  <a:pos x="connsiteX0" y="connsiteY0"/>
                </a:cxn>
                <a:cxn ang="0">
                  <a:pos x="connsiteX1" y="connsiteY1"/>
                </a:cxn>
                <a:cxn ang="0">
                  <a:pos x="connsiteX2" y="connsiteY2"/>
                </a:cxn>
                <a:cxn ang="0">
                  <a:pos x="connsiteX3" y="connsiteY3"/>
                </a:cxn>
              </a:cxnLst>
              <a:rect l="l" t="t" r="r" b="b"/>
              <a:pathLst>
                <a:path w="318984" h="1059473">
                  <a:moveTo>
                    <a:pt x="0" y="674772"/>
                  </a:moveTo>
                  <a:lnTo>
                    <a:pt x="305161" y="0"/>
                  </a:lnTo>
                  <a:lnTo>
                    <a:pt x="318985" y="1059473"/>
                  </a:lnTo>
                  <a:lnTo>
                    <a:pt x="0" y="674772"/>
                  </a:lnTo>
                  <a:close/>
                </a:path>
              </a:pathLst>
            </a:custGeom>
            <a:solidFill>
              <a:srgbClr val="002440"/>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21" name="Freeform: Shape 20">
              <a:extLst>
                <a:ext uri="{FF2B5EF4-FFF2-40B4-BE49-F238E27FC236}">
                  <a16:creationId xmlns:a16="http://schemas.microsoft.com/office/drawing/2014/main" id="{BA89789E-B737-08D7-DA49-90061D3150A1}"/>
                </a:ext>
              </a:extLst>
            </p:cNvPr>
            <p:cNvSpPr/>
            <p:nvPr/>
          </p:nvSpPr>
          <p:spPr>
            <a:xfrm>
              <a:off x="15359342" y="4987325"/>
              <a:ext cx="248949" cy="1464202"/>
            </a:xfrm>
            <a:custGeom>
              <a:avLst/>
              <a:gdLst>
                <a:gd name="connsiteX0" fmla="*/ 222885 w 257614"/>
                <a:gd name="connsiteY0" fmla="*/ 0 h 1515162"/>
                <a:gd name="connsiteX1" fmla="*/ 0 w 257614"/>
                <a:gd name="connsiteY1" fmla="*/ 455690 h 1515162"/>
                <a:gd name="connsiteX2" fmla="*/ 13824 w 257614"/>
                <a:gd name="connsiteY2" fmla="*/ 1515163 h 1515162"/>
                <a:gd name="connsiteX3" fmla="*/ 257615 w 257614"/>
                <a:gd name="connsiteY3" fmla="*/ 677367 h 1515162"/>
                <a:gd name="connsiteX4" fmla="*/ 222885 w 257614"/>
                <a:gd name="connsiteY4" fmla="*/ 0 h 1515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14" h="1515162">
                  <a:moveTo>
                    <a:pt x="222885" y="0"/>
                  </a:moveTo>
                  <a:lnTo>
                    <a:pt x="0" y="455690"/>
                  </a:lnTo>
                  <a:lnTo>
                    <a:pt x="13824" y="1515163"/>
                  </a:lnTo>
                  <a:lnTo>
                    <a:pt x="257615" y="677367"/>
                  </a:lnTo>
                  <a:lnTo>
                    <a:pt x="222885" y="0"/>
                  </a:lnTo>
                  <a:close/>
                </a:path>
              </a:pathLst>
            </a:custGeom>
            <a:solidFill>
              <a:srgbClr val="001F3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22" name="Freeform: Shape 21">
              <a:extLst>
                <a:ext uri="{FF2B5EF4-FFF2-40B4-BE49-F238E27FC236}">
                  <a16:creationId xmlns:a16="http://schemas.microsoft.com/office/drawing/2014/main" id="{78E39183-D089-5DBA-D70C-7AC29A0302C6}"/>
                </a:ext>
              </a:extLst>
            </p:cNvPr>
            <p:cNvSpPr/>
            <p:nvPr/>
          </p:nvSpPr>
          <p:spPr>
            <a:xfrm>
              <a:off x="13776061" y="3090926"/>
              <a:ext cx="609492" cy="1528466"/>
            </a:xfrm>
            <a:custGeom>
              <a:avLst/>
              <a:gdLst>
                <a:gd name="connsiteX0" fmla="*/ 630706 w 630705"/>
                <a:gd name="connsiteY0" fmla="*/ 0 h 1581663"/>
                <a:gd name="connsiteX1" fmla="*/ 630404 w 630705"/>
                <a:gd name="connsiteY1" fmla="*/ 2334 h 1581663"/>
                <a:gd name="connsiteX2" fmla="*/ 630344 w 630705"/>
                <a:gd name="connsiteY2" fmla="*/ 2877 h 1581663"/>
                <a:gd name="connsiteX3" fmla="*/ 630303 w 630705"/>
                <a:gd name="connsiteY3" fmla="*/ 2877 h 1581663"/>
                <a:gd name="connsiteX4" fmla="*/ 482190 w 630705"/>
                <a:gd name="connsiteY4" fmla="*/ 1581664 h 1581663"/>
                <a:gd name="connsiteX5" fmla="*/ 121393 w 630705"/>
                <a:gd name="connsiteY5" fmla="*/ 1324472 h 1581663"/>
                <a:gd name="connsiteX6" fmla="*/ 121393 w 630705"/>
                <a:gd name="connsiteY6" fmla="*/ 1324452 h 1581663"/>
                <a:gd name="connsiteX7" fmla="*/ 121372 w 630705"/>
                <a:gd name="connsiteY7" fmla="*/ 1324452 h 1581663"/>
                <a:gd name="connsiteX8" fmla="*/ 0 w 630705"/>
                <a:gd name="connsiteY8" fmla="*/ 506557 h 1581663"/>
                <a:gd name="connsiteX9" fmla="*/ 253087 w 630705"/>
                <a:gd name="connsiteY9" fmla="*/ 2334 h 1581663"/>
                <a:gd name="connsiteX10" fmla="*/ 253188 w 630705"/>
                <a:gd name="connsiteY10" fmla="*/ 2334 h 1581663"/>
                <a:gd name="connsiteX11" fmla="*/ 253550 w 630705"/>
                <a:gd name="connsiteY11" fmla="*/ 0 h 1581663"/>
                <a:gd name="connsiteX12" fmla="*/ 630706 w 630705"/>
                <a:gd name="connsiteY12" fmla="*/ 0 h 158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705" h="1581663">
                  <a:moveTo>
                    <a:pt x="630706" y="0"/>
                  </a:moveTo>
                  <a:lnTo>
                    <a:pt x="630404" y="2334"/>
                  </a:lnTo>
                  <a:lnTo>
                    <a:pt x="630344" y="2877"/>
                  </a:lnTo>
                  <a:lnTo>
                    <a:pt x="630303" y="2877"/>
                  </a:lnTo>
                  <a:lnTo>
                    <a:pt x="482190" y="1581664"/>
                  </a:lnTo>
                  <a:lnTo>
                    <a:pt x="121393" y="1324472"/>
                  </a:lnTo>
                  <a:lnTo>
                    <a:pt x="121393" y="1324452"/>
                  </a:lnTo>
                  <a:lnTo>
                    <a:pt x="121372" y="1324452"/>
                  </a:lnTo>
                  <a:lnTo>
                    <a:pt x="0" y="506557"/>
                  </a:lnTo>
                  <a:lnTo>
                    <a:pt x="253087" y="2334"/>
                  </a:lnTo>
                  <a:lnTo>
                    <a:pt x="253188" y="2334"/>
                  </a:lnTo>
                  <a:lnTo>
                    <a:pt x="253550" y="0"/>
                  </a:lnTo>
                  <a:lnTo>
                    <a:pt x="630706" y="0"/>
                  </a:lnTo>
                  <a:close/>
                </a:path>
              </a:pathLst>
            </a:custGeom>
            <a:solidFill>
              <a:srgbClr val="1E49E2"/>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23" name="Freeform: Shape 22">
              <a:extLst>
                <a:ext uri="{FF2B5EF4-FFF2-40B4-BE49-F238E27FC236}">
                  <a16:creationId xmlns:a16="http://schemas.microsoft.com/office/drawing/2014/main" id="{83488C4A-A4C4-033F-B800-4A2FDBC9243A}"/>
                </a:ext>
              </a:extLst>
            </p:cNvPr>
            <p:cNvSpPr/>
            <p:nvPr/>
          </p:nvSpPr>
          <p:spPr>
            <a:xfrm>
              <a:off x="14698748" y="3083906"/>
              <a:ext cx="466" cy="1069"/>
            </a:xfrm>
            <a:custGeom>
              <a:avLst/>
              <a:gdLst>
                <a:gd name="connsiteX0" fmla="*/ 483 w 482"/>
                <a:gd name="connsiteY0" fmla="*/ 0 h 1106"/>
                <a:gd name="connsiteX1" fmla="*/ 282 w 482"/>
                <a:gd name="connsiteY1" fmla="*/ 1107 h 1106"/>
                <a:gd name="connsiteX2" fmla="*/ 282 w 482"/>
                <a:gd name="connsiteY2" fmla="*/ 1066 h 1106"/>
                <a:gd name="connsiteX3" fmla="*/ 0 w 482"/>
                <a:gd name="connsiteY3" fmla="*/ 0 h 1106"/>
                <a:gd name="connsiteX4" fmla="*/ 483 w 482"/>
                <a:gd name="connsiteY4" fmla="*/ 0 h 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 h="1106">
                  <a:moveTo>
                    <a:pt x="483" y="0"/>
                  </a:moveTo>
                  <a:lnTo>
                    <a:pt x="282" y="1107"/>
                  </a:lnTo>
                  <a:lnTo>
                    <a:pt x="282" y="1066"/>
                  </a:lnTo>
                  <a:lnTo>
                    <a:pt x="0" y="0"/>
                  </a:lnTo>
                  <a:lnTo>
                    <a:pt x="483" y="0"/>
                  </a:lnTo>
                  <a:close/>
                </a:path>
              </a:pathLst>
            </a:custGeom>
            <a:solidFill>
              <a:srgbClr val="83E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24" name="Freeform: Shape 23">
              <a:extLst>
                <a:ext uri="{FF2B5EF4-FFF2-40B4-BE49-F238E27FC236}">
                  <a16:creationId xmlns:a16="http://schemas.microsoft.com/office/drawing/2014/main" id="{2868D5D8-7AAD-649F-3131-319893F0E530}"/>
                </a:ext>
              </a:extLst>
            </p:cNvPr>
            <p:cNvSpPr/>
            <p:nvPr/>
          </p:nvSpPr>
          <p:spPr>
            <a:xfrm>
              <a:off x="14698729" y="3084976"/>
              <a:ext cx="700" cy="1633"/>
            </a:xfrm>
            <a:custGeom>
              <a:avLst/>
              <a:gdLst>
                <a:gd name="connsiteX0" fmla="*/ 81 w 724"/>
                <a:gd name="connsiteY0" fmla="*/ 1147 h 1690"/>
                <a:gd name="connsiteX1" fmla="*/ 302 w 724"/>
                <a:gd name="connsiteY1" fmla="*/ 0 h 1690"/>
                <a:gd name="connsiteX2" fmla="*/ 724 w 724"/>
                <a:gd name="connsiteY2" fmla="*/ 1690 h 1690"/>
                <a:gd name="connsiteX3" fmla="*/ 0 w 724"/>
                <a:gd name="connsiteY3" fmla="*/ 1690 h 1690"/>
                <a:gd name="connsiteX4" fmla="*/ 81 w 724"/>
                <a:gd name="connsiteY4" fmla="*/ 1147 h 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 h="1690">
                  <a:moveTo>
                    <a:pt x="81" y="1147"/>
                  </a:moveTo>
                  <a:lnTo>
                    <a:pt x="302" y="0"/>
                  </a:lnTo>
                  <a:lnTo>
                    <a:pt x="724" y="1690"/>
                  </a:lnTo>
                  <a:lnTo>
                    <a:pt x="0" y="1690"/>
                  </a:lnTo>
                  <a:lnTo>
                    <a:pt x="81" y="1147"/>
                  </a:lnTo>
                  <a:close/>
                </a:path>
              </a:pathLst>
            </a:custGeom>
            <a:solidFill>
              <a:srgbClr val="83E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25" name="Freeform: Shape 24">
              <a:extLst>
                <a:ext uri="{FF2B5EF4-FFF2-40B4-BE49-F238E27FC236}">
                  <a16:creationId xmlns:a16="http://schemas.microsoft.com/office/drawing/2014/main" id="{345F2E67-107E-3F30-5608-7822B1BA6F92}"/>
                </a:ext>
              </a:extLst>
            </p:cNvPr>
            <p:cNvSpPr/>
            <p:nvPr/>
          </p:nvSpPr>
          <p:spPr>
            <a:xfrm>
              <a:off x="14396132" y="3115056"/>
              <a:ext cx="7797" cy="2722"/>
            </a:xfrm>
            <a:custGeom>
              <a:avLst/>
              <a:gdLst>
                <a:gd name="connsiteX0" fmla="*/ 8069 w 8068"/>
                <a:gd name="connsiteY0" fmla="*/ 0 h 2817"/>
                <a:gd name="connsiteX1" fmla="*/ 7566 w 8068"/>
                <a:gd name="connsiteY1" fmla="*/ 2274 h 2817"/>
                <a:gd name="connsiteX2" fmla="*/ 7445 w 8068"/>
                <a:gd name="connsiteY2" fmla="*/ 2817 h 2817"/>
                <a:gd name="connsiteX3" fmla="*/ 0 w 8068"/>
                <a:gd name="connsiteY3" fmla="*/ 2817 h 2817"/>
                <a:gd name="connsiteX4" fmla="*/ 60 w 8068"/>
                <a:gd name="connsiteY4" fmla="*/ 2274 h 2817"/>
                <a:gd name="connsiteX5" fmla="*/ 342 w 8068"/>
                <a:gd name="connsiteY5" fmla="*/ 0 h 2817"/>
                <a:gd name="connsiteX6" fmla="*/ 8069 w 8068"/>
                <a:gd name="connsiteY6" fmla="*/ 0 h 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8" h="2817">
                  <a:moveTo>
                    <a:pt x="8069" y="0"/>
                  </a:moveTo>
                  <a:lnTo>
                    <a:pt x="7566" y="2274"/>
                  </a:lnTo>
                  <a:lnTo>
                    <a:pt x="7445" y="2817"/>
                  </a:lnTo>
                  <a:lnTo>
                    <a:pt x="0" y="2817"/>
                  </a:lnTo>
                  <a:lnTo>
                    <a:pt x="60" y="2274"/>
                  </a:lnTo>
                  <a:lnTo>
                    <a:pt x="342" y="0"/>
                  </a:lnTo>
                  <a:lnTo>
                    <a:pt x="8069" y="0"/>
                  </a:lnTo>
                  <a:close/>
                </a:path>
              </a:pathLst>
            </a:custGeom>
            <a:solidFill>
              <a:srgbClr val="007DA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26" name="Freeform: Shape 25">
              <a:extLst>
                <a:ext uri="{FF2B5EF4-FFF2-40B4-BE49-F238E27FC236}">
                  <a16:creationId xmlns:a16="http://schemas.microsoft.com/office/drawing/2014/main" id="{69FD2393-281A-6CF1-9426-19D49E9D6707}"/>
                </a:ext>
              </a:extLst>
            </p:cNvPr>
            <p:cNvSpPr/>
            <p:nvPr/>
          </p:nvSpPr>
          <p:spPr>
            <a:xfrm>
              <a:off x="14885650" y="2481880"/>
              <a:ext cx="403282" cy="602027"/>
            </a:xfrm>
            <a:custGeom>
              <a:avLst/>
              <a:gdLst>
                <a:gd name="connsiteX0" fmla="*/ 417318 w 417318"/>
                <a:gd name="connsiteY0" fmla="*/ 606862 h 622979"/>
                <a:gd name="connsiteX1" fmla="*/ 0 w 417318"/>
                <a:gd name="connsiteY1" fmla="*/ 622979 h 622979"/>
                <a:gd name="connsiteX2" fmla="*/ 241 w 417318"/>
                <a:gd name="connsiteY2" fmla="*/ 622476 h 622979"/>
                <a:gd name="connsiteX3" fmla="*/ 241 w 417318"/>
                <a:gd name="connsiteY3" fmla="*/ 622476 h 622979"/>
                <a:gd name="connsiteX4" fmla="*/ 305986 w 417318"/>
                <a:gd name="connsiteY4" fmla="*/ 0 h 622979"/>
                <a:gd name="connsiteX5" fmla="*/ 417217 w 417318"/>
                <a:gd name="connsiteY5" fmla="*/ 606339 h 622979"/>
                <a:gd name="connsiteX6" fmla="*/ 417318 w 417318"/>
                <a:gd name="connsiteY6" fmla="*/ 606862 h 62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318" h="622979">
                  <a:moveTo>
                    <a:pt x="417318" y="606862"/>
                  </a:moveTo>
                  <a:lnTo>
                    <a:pt x="0" y="622979"/>
                  </a:lnTo>
                  <a:lnTo>
                    <a:pt x="241" y="622476"/>
                  </a:lnTo>
                  <a:lnTo>
                    <a:pt x="241" y="622476"/>
                  </a:lnTo>
                  <a:lnTo>
                    <a:pt x="305986" y="0"/>
                  </a:lnTo>
                  <a:lnTo>
                    <a:pt x="417217" y="606339"/>
                  </a:lnTo>
                  <a:lnTo>
                    <a:pt x="417318" y="606862"/>
                  </a:lnTo>
                  <a:close/>
                </a:path>
              </a:pathLst>
            </a:custGeom>
            <a:solidFill>
              <a:srgbClr val="00B8F5">
                <a:lumMod val="60000"/>
                <a:lumOff val="4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27" name="Freeform: Shape 26">
              <a:extLst>
                <a:ext uri="{FF2B5EF4-FFF2-40B4-BE49-F238E27FC236}">
                  <a16:creationId xmlns:a16="http://schemas.microsoft.com/office/drawing/2014/main" id="{FF118A93-E48F-CF4B-F936-9FCA9A2528F6}"/>
                </a:ext>
              </a:extLst>
            </p:cNvPr>
            <p:cNvSpPr/>
            <p:nvPr/>
          </p:nvSpPr>
          <p:spPr>
            <a:xfrm>
              <a:off x="15286268" y="3067825"/>
              <a:ext cx="544" cy="505"/>
            </a:xfrm>
            <a:custGeom>
              <a:avLst/>
              <a:gdLst>
                <a:gd name="connsiteX0" fmla="*/ 563 w 563"/>
                <a:gd name="connsiteY0" fmla="*/ 523 h 523"/>
                <a:gd name="connsiteX1" fmla="*/ 0 w 563"/>
                <a:gd name="connsiteY1" fmla="*/ 523 h 523"/>
                <a:gd name="connsiteX2" fmla="*/ 141 w 563"/>
                <a:gd name="connsiteY2" fmla="*/ 0 h 523"/>
                <a:gd name="connsiteX3" fmla="*/ 563 w 563"/>
                <a:gd name="connsiteY3" fmla="*/ 523 h 523"/>
              </a:gdLst>
              <a:ahLst/>
              <a:cxnLst>
                <a:cxn ang="0">
                  <a:pos x="connsiteX0" y="connsiteY0"/>
                </a:cxn>
                <a:cxn ang="0">
                  <a:pos x="connsiteX1" y="connsiteY1"/>
                </a:cxn>
                <a:cxn ang="0">
                  <a:pos x="connsiteX2" y="connsiteY2"/>
                </a:cxn>
                <a:cxn ang="0">
                  <a:pos x="connsiteX3" y="connsiteY3"/>
                </a:cxn>
              </a:cxnLst>
              <a:rect l="l" t="t" r="r" b="b"/>
              <a:pathLst>
                <a:path w="563" h="523">
                  <a:moveTo>
                    <a:pt x="563" y="523"/>
                  </a:moveTo>
                  <a:lnTo>
                    <a:pt x="0" y="523"/>
                  </a:lnTo>
                  <a:lnTo>
                    <a:pt x="141" y="0"/>
                  </a:lnTo>
                  <a:lnTo>
                    <a:pt x="563" y="523"/>
                  </a:lnTo>
                  <a:close/>
                </a:path>
              </a:pathLst>
            </a:custGeom>
            <a:solidFill>
              <a:srgbClr val="2B84AE"/>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28" name="Freeform: Shape 27">
              <a:extLst>
                <a:ext uri="{FF2B5EF4-FFF2-40B4-BE49-F238E27FC236}">
                  <a16:creationId xmlns:a16="http://schemas.microsoft.com/office/drawing/2014/main" id="{12FA42BB-DB57-970D-EC2D-E43FE5C0CC2E}"/>
                </a:ext>
              </a:extLst>
            </p:cNvPr>
            <p:cNvSpPr/>
            <p:nvPr/>
          </p:nvSpPr>
          <p:spPr>
            <a:xfrm>
              <a:off x="15181345" y="2312945"/>
              <a:ext cx="411954" cy="755386"/>
            </a:xfrm>
            <a:custGeom>
              <a:avLst/>
              <a:gdLst>
                <a:gd name="connsiteX0" fmla="*/ 426292 w 426292"/>
                <a:gd name="connsiteY0" fmla="*/ 781677 h 781676"/>
                <a:gd name="connsiteX1" fmla="*/ 282263 w 426292"/>
                <a:gd name="connsiteY1" fmla="*/ 765559 h 781676"/>
                <a:gd name="connsiteX2" fmla="*/ 109139 w 426292"/>
                <a:gd name="connsiteY2" fmla="*/ 781677 h 781676"/>
                <a:gd name="connsiteX3" fmla="*/ 108716 w 426292"/>
                <a:gd name="connsiteY3" fmla="*/ 781153 h 781676"/>
                <a:gd name="connsiteX4" fmla="*/ 111231 w 426292"/>
                <a:gd name="connsiteY4" fmla="*/ 781153 h 781676"/>
                <a:gd name="connsiteX5" fmla="*/ 0 w 426292"/>
                <a:gd name="connsiteY5" fmla="*/ 174815 h 781676"/>
                <a:gd name="connsiteX6" fmla="*/ 241316 w 426292"/>
                <a:gd name="connsiteY6" fmla="*/ 0 h 781676"/>
                <a:gd name="connsiteX7" fmla="*/ 241316 w 426292"/>
                <a:gd name="connsiteY7" fmla="*/ 20 h 781676"/>
                <a:gd name="connsiteX8" fmla="*/ 241337 w 426292"/>
                <a:gd name="connsiteY8" fmla="*/ 20 h 781676"/>
                <a:gd name="connsiteX9" fmla="*/ 331340 w 426292"/>
                <a:gd name="connsiteY9" fmla="*/ 165016 h 781676"/>
                <a:gd name="connsiteX10" fmla="*/ 426131 w 426292"/>
                <a:gd name="connsiteY10" fmla="*/ 781153 h 781676"/>
                <a:gd name="connsiteX11" fmla="*/ 426212 w 426292"/>
                <a:gd name="connsiteY11" fmla="*/ 781153 h 781676"/>
                <a:gd name="connsiteX12" fmla="*/ 426292 w 426292"/>
                <a:gd name="connsiteY12" fmla="*/ 781677 h 78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292" h="781676">
                  <a:moveTo>
                    <a:pt x="426292" y="781677"/>
                  </a:moveTo>
                  <a:lnTo>
                    <a:pt x="282263" y="765559"/>
                  </a:lnTo>
                  <a:lnTo>
                    <a:pt x="109139" y="781677"/>
                  </a:lnTo>
                  <a:lnTo>
                    <a:pt x="108716" y="781153"/>
                  </a:lnTo>
                  <a:lnTo>
                    <a:pt x="111231" y="781153"/>
                  </a:lnTo>
                  <a:lnTo>
                    <a:pt x="0" y="174815"/>
                  </a:lnTo>
                  <a:lnTo>
                    <a:pt x="241316" y="0"/>
                  </a:lnTo>
                  <a:lnTo>
                    <a:pt x="241316" y="20"/>
                  </a:lnTo>
                  <a:lnTo>
                    <a:pt x="241337" y="20"/>
                  </a:lnTo>
                  <a:lnTo>
                    <a:pt x="331340" y="165016"/>
                  </a:lnTo>
                  <a:lnTo>
                    <a:pt x="426131" y="781153"/>
                  </a:lnTo>
                  <a:lnTo>
                    <a:pt x="426212" y="781153"/>
                  </a:lnTo>
                  <a:lnTo>
                    <a:pt x="426292" y="781677"/>
                  </a:lnTo>
                  <a:close/>
                </a:path>
              </a:pathLst>
            </a:custGeom>
            <a:solidFill>
              <a:srgbClr val="00B8F5">
                <a:lumMod val="60000"/>
                <a:lumOff val="4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29" name="Freeform: Shape 28">
              <a:extLst>
                <a:ext uri="{FF2B5EF4-FFF2-40B4-BE49-F238E27FC236}">
                  <a16:creationId xmlns:a16="http://schemas.microsoft.com/office/drawing/2014/main" id="{74814678-FF16-FBB6-9E4C-47D7E55D343E}"/>
                </a:ext>
              </a:extLst>
            </p:cNvPr>
            <p:cNvSpPr/>
            <p:nvPr/>
          </p:nvSpPr>
          <p:spPr>
            <a:xfrm>
              <a:off x="14687296" y="2454716"/>
              <a:ext cx="494049" cy="629189"/>
            </a:xfrm>
            <a:custGeom>
              <a:avLst/>
              <a:gdLst>
                <a:gd name="connsiteX0" fmla="*/ 206144 w 511244"/>
                <a:gd name="connsiteY0" fmla="*/ 650586 h 651088"/>
                <a:gd name="connsiteX1" fmla="*/ 205882 w 511244"/>
                <a:gd name="connsiteY1" fmla="*/ 651089 h 651088"/>
                <a:gd name="connsiteX2" fmla="*/ 0 w 511244"/>
                <a:gd name="connsiteY2" fmla="*/ 651089 h 651088"/>
                <a:gd name="connsiteX3" fmla="*/ 0 w 511244"/>
                <a:gd name="connsiteY3" fmla="*/ 650586 h 651088"/>
                <a:gd name="connsiteX4" fmla="*/ 2374 w 511244"/>
                <a:gd name="connsiteY4" fmla="*/ 650586 h 651088"/>
                <a:gd name="connsiteX5" fmla="*/ 2576 w 511244"/>
                <a:gd name="connsiteY5" fmla="*/ 649459 h 651088"/>
                <a:gd name="connsiteX6" fmla="*/ 120829 w 511244"/>
                <a:gd name="connsiteY6" fmla="*/ 0 h 651088"/>
                <a:gd name="connsiteX7" fmla="*/ 511245 w 511244"/>
                <a:gd name="connsiteY7" fmla="*/ 28110 h 651088"/>
                <a:gd name="connsiteX8" fmla="*/ 205500 w 511244"/>
                <a:gd name="connsiteY8" fmla="*/ 650586 h 651088"/>
                <a:gd name="connsiteX9" fmla="*/ 206144 w 511244"/>
                <a:gd name="connsiteY9" fmla="*/ 650586 h 6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244" h="651088">
                  <a:moveTo>
                    <a:pt x="206144" y="650586"/>
                  </a:moveTo>
                  <a:lnTo>
                    <a:pt x="205882" y="651089"/>
                  </a:lnTo>
                  <a:lnTo>
                    <a:pt x="0" y="651089"/>
                  </a:lnTo>
                  <a:lnTo>
                    <a:pt x="0" y="650586"/>
                  </a:lnTo>
                  <a:lnTo>
                    <a:pt x="2374" y="650586"/>
                  </a:lnTo>
                  <a:lnTo>
                    <a:pt x="2576" y="649459"/>
                  </a:lnTo>
                  <a:lnTo>
                    <a:pt x="120829" y="0"/>
                  </a:lnTo>
                  <a:lnTo>
                    <a:pt x="511245" y="28110"/>
                  </a:lnTo>
                  <a:lnTo>
                    <a:pt x="205500" y="650586"/>
                  </a:lnTo>
                  <a:lnTo>
                    <a:pt x="206144" y="650586"/>
                  </a:lnTo>
                  <a:close/>
                </a:path>
              </a:pathLst>
            </a:custGeom>
            <a:solidFill>
              <a:srgbClr val="84F0FF"/>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30" name="Freeform: Shape 29">
              <a:extLst>
                <a:ext uri="{FF2B5EF4-FFF2-40B4-BE49-F238E27FC236}">
                  <a16:creationId xmlns:a16="http://schemas.microsoft.com/office/drawing/2014/main" id="{06EB6EB0-E6C2-4A2C-1B0D-D8DA2EC4ED1E}"/>
                </a:ext>
              </a:extLst>
            </p:cNvPr>
            <p:cNvSpPr/>
            <p:nvPr/>
          </p:nvSpPr>
          <p:spPr>
            <a:xfrm>
              <a:off x="14975291" y="1906648"/>
              <a:ext cx="439254" cy="575230"/>
            </a:xfrm>
            <a:custGeom>
              <a:avLst/>
              <a:gdLst>
                <a:gd name="connsiteX0" fmla="*/ 213227 w 454542"/>
                <a:gd name="connsiteY0" fmla="*/ 595252 h 595251"/>
                <a:gd name="connsiteX1" fmla="*/ 48312 w 454542"/>
                <a:gd name="connsiteY1" fmla="*/ 457118 h 595251"/>
                <a:gd name="connsiteX2" fmla="*/ 0 w 454542"/>
                <a:gd name="connsiteY2" fmla="*/ 82498 h 595251"/>
                <a:gd name="connsiteX3" fmla="*/ 161072 w 454542"/>
                <a:gd name="connsiteY3" fmla="*/ 0 h 595251"/>
                <a:gd name="connsiteX4" fmla="*/ 449010 w 454542"/>
                <a:gd name="connsiteY4" fmla="*/ 360898 h 595251"/>
                <a:gd name="connsiteX5" fmla="*/ 454543 w 454542"/>
                <a:gd name="connsiteY5" fmla="*/ 420457 h 595251"/>
                <a:gd name="connsiteX6" fmla="*/ 213227 w 454542"/>
                <a:gd name="connsiteY6" fmla="*/ 595252 h 59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542" h="595251">
                  <a:moveTo>
                    <a:pt x="213227" y="595252"/>
                  </a:moveTo>
                  <a:lnTo>
                    <a:pt x="48312" y="457118"/>
                  </a:lnTo>
                  <a:lnTo>
                    <a:pt x="0" y="82498"/>
                  </a:lnTo>
                  <a:lnTo>
                    <a:pt x="161072" y="0"/>
                  </a:lnTo>
                  <a:lnTo>
                    <a:pt x="449010" y="360898"/>
                  </a:lnTo>
                  <a:lnTo>
                    <a:pt x="454543" y="420457"/>
                  </a:lnTo>
                  <a:lnTo>
                    <a:pt x="213227" y="595252"/>
                  </a:lnTo>
                  <a:close/>
                </a:path>
              </a:pathLst>
            </a:custGeom>
            <a:solidFill>
              <a:srgbClr val="98E5EF"/>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31" name="Freeform: Shape 30">
              <a:extLst>
                <a:ext uri="{FF2B5EF4-FFF2-40B4-BE49-F238E27FC236}">
                  <a16:creationId xmlns:a16="http://schemas.microsoft.com/office/drawing/2014/main" id="{BFE0AA9D-7E85-B27A-81CE-C3122EA624DF}"/>
                </a:ext>
              </a:extLst>
            </p:cNvPr>
            <p:cNvSpPr/>
            <p:nvPr/>
          </p:nvSpPr>
          <p:spPr>
            <a:xfrm>
              <a:off x="14402626" y="2488259"/>
              <a:ext cx="287547" cy="626797"/>
            </a:xfrm>
            <a:custGeom>
              <a:avLst/>
              <a:gdLst>
                <a:gd name="connsiteX0" fmla="*/ 297555 w 297555"/>
                <a:gd name="connsiteY0" fmla="*/ 616379 h 648613"/>
                <a:gd name="connsiteX1" fmla="*/ 0 w 297555"/>
                <a:gd name="connsiteY1" fmla="*/ 648614 h 648613"/>
                <a:gd name="connsiteX2" fmla="*/ 20 w 297555"/>
                <a:gd name="connsiteY2" fmla="*/ 648111 h 648613"/>
                <a:gd name="connsiteX3" fmla="*/ 7183 w 297555"/>
                <a:gd name="connsiteY3" fmla="*/ 648111 h 648613"/>
                <a:gd name="connsiteX4" fmla="*/ 143184 w 297555"/>
                <a:gd name="connsiteY4" fmla="*/ 0 h 648613"/>
                <a:gd name="connsiteX5" fmla="*/ 297153 w 297555"/>
                <a:gd name="connsiteY5" fmla="*/ 614750 h 648613"/>
                <a:gd name="connsiteX6" fmla="*/ 297153 w 297555"/>
                <a:gd name="connsiteY6" fmla="*/ 614770 h 648613"/>
                <a:gd name="connsiteX7" fmla="*/ 297555 w 297555"/>
                <a:gd name="connsiteY7" fmla="*/ 616379 h 64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555" h="648613">
                  <a:moveTo>
                    <a:pt x="297555" y="616379"/>
                  </a:moveTo>
                  <a:lnTo>
                    <a:pt x="0" y="648614"/>
                  </a:lnTo>
                  <a:lnTo>
                    <a:pt x="20" y="648111"/>
                  </a:lnTo>
                  <a:lnTo>
                    <a:pt x="7183" y="648111"/>
                  </a:lnTo>
                  <a:lnTo>
                    <a:pt x="143184" y="0"/>
                  </a:lnTo>
                  <a:lnTo>
                    <a:pt x="297153" y="614750"/>
                  </a:lnTo>
                  <a:lnTo>
                    <a:pt x="297153" y="614770"/>
                  </a:lnTo>
                  <a:lnTo>
                    <a:pt x="297555" y="616379"/>
                  </a:lnTo>
                  <a:close/>
                </a:path>
              </a:pathLst>
            </a:custGeom>
            <a:solidFill>
              <a:srgbClr val="00B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32" name="Freeform: Shape 31">
              <a:extLst>
                <a:ext uri="{FF2B5EF4-FFF2-40B4-BE49-F238E27FC236}">
                  <a16:creationId xmlns:a16="http://schemas.microsoft.com/office/drawing/2014/main" id="{DCE8686B-4197-C963-1860-E90B2AFBEBDC}"/>
                </a:ext>
              </a:extLst>
            </p:cNvPr>
            <p:cNvSpPr/>
            <p:nvPr/>
          </p:nvSpPr>
          <p:spPr>
            <a:xfrm>
              <a:off x="14689512" y="3082350"/>
              <a:ext cx="661" cy="1555"/>
            </a:xfrm>
            <a:custGeom>
              <a:avLst/>
              <a:gdLst>
                <a:gd name="connsiteX0" fmla="*/ 684 w 684"/>
                <a:gd name="connsiteY0" fmla="*/ 1610 h 1609"/>
                <a:gd name="connsiteX1" fmla="*/ 0 w 684"/>
                <a:gd name="connsiteY1" fmla="*/ 1610 h 1609"/>
                <a:gd name="connsiteX2" fmla="*/ 81 w 684"/>
                <a:gd name="connsiteY2" fmla="*/ 1107 h 1609"/>
                <a:gd name="connsiteX3" fmla="*/ 282 w 684"/>
                <a:gd name="connsiteY3" fmla="*/ 0 h 1609"/>
                <a:gd name="connsiteX4" fmla="*/ 684 w 684"/>
                <a:gd name="connsiteY4" fmla="*/ 1610 h 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 h="1609">
                  <a:moveTo>
                    <a:pt x="684" y="1610"/>
                  </a:moveTo>
                  <a:lnTo>
                    <a:pt x="0" y="1610"/>
                  </a:lnTo>
                  <a:lnTo>
                    <a:pt x="81" y="1107"/>
                  </a:lnTo>
                  <a:lnTo>
                    <a:pt x="282" y="0"/>
                  </a:lnTo>
                  <a:lnTo>
                    <a:pt x="684" y="1610"/>
                  </a:lnTo>
                  <a:close/>
                </a:path>
              </a:pathLst>
            </a:custGeom>
            <a:solidFill>
              <a:srgbClr val="83E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33" name="Freeform: Shape 32">
              <a:extLst>
                <a:ext uri="{FF2B5EF4-FFF2-40B4-BE49-F238E27FC236}">
                  <a16:creationId xmlns:a16="http://schemas.microsoft.com/office/drawing/2014/main" id="{59850B2C-5E3D-AA39-F22D-F9D0E40C43C6}"/>
                </a:ext>
              </a:extLst>
            </p:cNvPr>
            <p:cNvSpPr/>
            <p:nvPr/>
          </p:nvSpPr>
          <p:spPr>
            <a:xfrm>
              <a:off x="14540993" y="2040739"/>
              <a:ext cx="263066" cy="1041612"/>
            </a:xfrm>
            <a:custGeom>
              <a:avLst/>
              <a:gdLst>
                <a:gd name="connsiteX0" fmla="*/ 272223 w 272222"/>
                <a:gd name="connsiteY0" fmla="*/ 0 h 1077864"/>
                <a:gd name="connsiteX1" fmla="*/ 272223 w 272222"/>
                <a:gd name="connsiteY1" fmla="*/ 428385 h 1077864"/>
                <a:gd name="connsiteX2" fmla="*/ 153969 w 272222"/>
                <a:gd name="connsiteY2" fmla="*/ 1077864 h 1077864"/>
                <a:gd name="connsiteX3" fmla="*/ 153969 w 272222"/>
                <a:gd name="connsiteY3" fmla="*/ 1077844 h 1077864"/>
                <a:gd name="connsiteX4" fmla="*/ 0 w 272222"/>
                <a:gd name="connsiteY4" fmla="*/ 463094 h 1077864"/>
                <a:gd name="connsiteX5" fmla="*/ 70868 w 272222"/>
                <a:gd name="connsiteY5" fmla="*/ 410034 h 1077864"/>
                <a:gd name="connsiteX6" fmla="*/ 272223 w 272222"/>
                <a:gd name="connsiteY6" fmla="*/ 0 h 107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222" h="1077864">
                  <a:moveTo>
                    <a:pt x="272223" y="0"/>
                  </a:moveTo>
                  <a:lnTo>
                    <a:pt x="272223" y="428385"/>
                  </a:lnTo>
                  <a:lnTo>
                    <a:pt x="153969" y="1077864"/>
                  </a:lnTo>
                  <a:lnTo>
                    <a:pt x="153969" y="1077844"/>
                  </a:lnTo>
                  <a:lnTo>
                    <a:pt x="0" y="463094"/>
                  </a:lnTo>
                  <a:lnTo>
                    <a:pt x="70868" y="410034"/>
                  </a:lnTo>
                  <a:lnTo>
                    <a:pt x="272223" y="0"/>
                  </a:lnTo>
                  <a:close/>
                </a:path>
              </a:pathLst>
            </a:custGeom>
            <a:solidFill>
              <a:srgbClr val="83E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34" name="Freeform: Shape 33">
              <a:extLst>
                <a:ext uri="{FF2B5EF4-FFF2-40B4-BE49-F238E27FC236}">
                  <a16:creationId xmlns:a16="http://schemas.microsoft.com/office/drawing/2014/main" id="{163FF81A-5342-7FDE-8A89-BF82D819E6CB}"/>
                </a:ext>
              </a:extLst>
            </p:cNvPr>
            <p:cNvSpPr/>
            <p:nvPr/>
          </p:nvSpPr>
          <p:spPr>
            <a:xfrm>
              <a:off x="14402645" y="2040739"/>
              <a:ext cx="401415" cy="1074317"/>
            </a:xfrm>
            <a:custGeom>
              <a:avLst/>
              <a:gdLst>
                <a:gd name="connsiteX0" fmla="*/ 415387 w 415386"/>
                <a:gd name="connsiteY0" fmla="*/ 0 h 1111708"/>
                <a:gd name="connsiteX1" fmla="*/ 214031 w 415386"/>
                <a:gd name="connsiteY1" fmla="*/ 410034 h 1111708"/>
                <a:gd name="connsiteX2" fmla="*/ 143164 w 415386"/>
                <a:gd name="connsiteY2" fmla="*/ 463094 h 1111708"/>
                <a:gd name="connsiteX3" fmla="*/ 7163 w 415386"/>
                <a:gd name="connsiteY3" fmla="*/ 1111205 h 1111708"/>
                <a:gd name="connsiteX4" fmla="*/ 7063 w 415386"/>
                <a:gd name="connsiteY4" fmla="*/ 1111708 h 1111708"/>
                <a:gd name="connsiteX5" fmla="*/ 0 w 415386"/>
                <a:gd name="connsiteY5" fmla="*/ 1111708 h 1111708"/>
                <a:gd name="connsiteX6" fmla="*/ 60 w 415386"/>
                <a:gd name="connsiteY6" fmla="*/ 1111205 h 1111708"/>
                <a:gd name="connsiteX7" fmla="*/ 80486 w 415386"/>
                <a:gd name="connsiteY7" fmla="*/ 426433 h 1111708"/>
                <a:gd name="connsiteX8" fmla="*/ 80506 w 415386"/>
                <a:gd name="connsiteY8" fmla="*/ 426433 h 1111708"/>
                <a:gd name="connsiteX9" fmla="*/ 415387 w 415386"/>
                <a:gd name="connsiteY9" fmla="*/ 0 h 111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386" h="1111708">
                  <a:moveTo>
                    <a:pt x="415387" y="0"/>
                  </a:moveTo>
                  <a:lnTo>
                    <a:pt x="214031" y="410034"/>
                  </a:lnTo>
                  <a:lnTo>
                    <a:pt x="143164" y="463094"/>
                  </a:lnTo>
                  <a:lnTo>
                    <a:pt x="7163" y="1111205"/>
                  </a:lnTo>
                  <a:lnTo>
                    <a:pt x="7063" y="1111708"/>
                  </a:lnTo>
                  <a:lnTo>
                    <a:pt x="0" y="1111708"/>
                  </a:lnTo>
                  <a:lnTo>
                    <a:pt x="60" y="1111205"/>
                  </a:lnTo>
                  <a:lnTo>
                    <a:pt x="80486" y="426433"/>
                  </a:lnTo>
                  <a:lnTo>
                    <a:pt x="80506" y="426433"/>
                  </a:lnTo>
                  <a:lnTo>
                    <a:pt x="415387" y="0"/>
                  </a:lnTo>
                  <a:close/>
                </a:path>
              </a:pathLst>
            </a:custGeom>
            <a:solidFill>
              <a:srgbClr val="007DA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35" name="Freeform: Shape 34">
              <a:extLst>
                <a:ext uri="{FF2B5EF4-FFF2-40B4-BE49-F238E27FC236}">
                  <a16:creationId xmlns:a16="http://schemas.microsoft.com/office/drawing/2014/main" id="{16FD216C-149C-9A50-ABAD-15D21DCA776C}"/>
                </a:ext>
              </a:extLst>
            </p:cNvPr>
            <p:cNvSpPr/>
            <p:nvPr/>
          </p:nvSpPr>
          <p:spPr>
            <a:xfrm>
              <a:off x="15414545" y="2274464"/>
              <a:ext cx="372773" cy="793868"/>
            </a:xfrm>
            <a:custGeom>
              <a:avLst/>
              <a:gdLst>
                <a:gd name="connsiteX0" fmla="*/ 385748 w 385747"/>
                <a:gd name="connsiteY0" fmla="*/ 821497 h 821497"/>
                <a:gd name="connsiteX1" fmla="*/ 184895 w 385747"/>
                <a:gd name="connsiteY1" fmla="*/ 821497 h 821497"/>
                <a:gd name="connsiteX2" fmla="*/ 184815 w 385747"/>
                <a:gd name="connsiteY2" fmla="*/ 820974 h 821497"/>
                <a:gd name="connsiteX3" fmla="*/ 90023 w 385747"/>
                <a:gd name="connsiteY3" fmla="*/ 204836 h 821497"/>
                <a:gd name="connsiteX4" fmla="*/ 20 w 385747"/>
                <a:gd name="connsiteY4" fmla="*/ 39840 h 821497"/>
                <a:gd name="connsiteX5" fmla="*/ 0 w 385747"/>
                <a:gd name="connsiteY5" fmla="*/ 39840 h 821497"/>
                <a:gd name="connsiteX6" fmla="*/ 0 w 385747"/>
                <a:gd name="connsiteY6" fmla="*/ 39820 h 821497"/>
                <a:gd name="connsiteX7" fmla="*/ 241135 w 385747"/>
                <a:gd name="connsiteY7" fmla="*/ 0 h 821497"/>
                <a:gd name="connsiteX8" fmla="*/ 271035 w 385747"/>
                <a:gd name="connsiteY8" fmla="*/ 314860 h 821497"/>
                <a:gd name="connsiteX9" fmla="*/ 385546 w 385747"/>
                <a:gd name="connsiteY9" fmla="*/ 820974 h 821497"/>
                <a:gd name="connsiteX10" fmla="*/ 385647 w 385747"/>
                <a:gd name="connsiteY10" fmla="*/ 820974 h 821497"/>
                <a:gd name="connsiteX11" fmla="*/ 385748 w 385747"/>
                <a:gd name="connsiteY11" fmla="*/ 821497 h 8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47" h="821497">
                  <a:moveTo>
                    <a:pt x="385748" y="821497"/>
                  </a:moveTo>
                  <a:lnTo>
                    <a:pt x="184895" y="821497"/>
                  </a:lnTo>
                  <a:lnTo>
                    <a:pt x="184815" y="820974"/>
                  </a:lnTo>
                  <a:lnTo>
                    <a:pt x="90023" y="204836"/>
                  </a:lnTo>
                  <a:lnTo>
                    <a:pt x="20" y="39840"/>
                  </a:lnTo>
                  <a:lnTo>
                    <a:pt x="0" y="39840"/>
                  </a:lnTo>
                  <a:lnTo>
                    <a:pt x="0" y="39820"/>
                  </a:lnTo>
                  <a:lnTo>
                    <a:pt x="241135" y="0"/>
                  </a:lnTo>
                  <a:lnTo>
                    <a:pt x="271035" y="314860"/>
                  </a:lnTo>
                  <a:lnTo>
                    <a:pt x="385546" y="820974"/>
                  </a:lnTo>
                  <a:lnTo>
                    <a:pt x="385647" y="820974"/>
                  </a:lnTo>
                  <a:lnTo>
                    <a:pt x="385748" y="821497"/>
                  </a:lnTo>
                  <a:close/>
                </a:path>
              </a:pathLst>
            </a:custGeom>
            <a:solidFill>
              <a:srgbClr val="00B0F0"/>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36" name="Freeform: Shape 35">
              <a:extLst>
                <a:ext uri="{FF2B5EF4-FFF2-40B4-BE49-F238E27FC236}">
                  <a16:creationId xmlns:a16="http://schemas.microsoft.com/office/drawing/2014/main" id="{288DD5C8-1060-1E11-11EA-2F6F21E2EA25}"/>
                </a:ext>
              </a:extLst>
            </p:cNvPr>
            <p:cNvSpPr/>
            <p:nvPr/>
          </p:nvSpPr>
          <p:spPr>
            <a:xfrm>
              <a:off x="15676464" y="2578735"/>
              <a:ext cx="226219" cy="489597"/>
            </a:xfrm>
            <a:custGeom>
              <a:avLst/>
              <a:gdLst>
                <a:gd name="connsiteX0" fmla="*/ 234092 w 234092"/>
                <a:gd name="connsiteY0" fmla="*/ 506637 h 506636"/>
                <a:gd name="connsiteX1" fmla="*/ 114611 w 234092"/>
                <a:gd name="connsiteY1" fmla="*/ 506637 h 506636"/>
                <a:gd name="connsiteX2" fmla="*/ 114511 w 234092"/>
                <a:gd name="connsiteY2" fmla="*/ 506114 h 506636"/>
                <a:gd name="connsiteX3" fmla="*/ 0 w 234092"/>
                <a:gd name="connsiteY3" fmla="*/ 0 h 506636"/>
                <a:gd name="connsiteX4" fmla="*/ 152641 w 234092"/>
                <a:gd name="connsiteY4" fmla="*/ 269587 h 506636"/>
                <a:gd name="connsiteX5" fmla="*/ 233811 w 234092"/>
                <a:gd name="connsiteY5" fmla="*/ 506114 h 506636"/>
                <a:gd name="connsiteX6" fmla="*/ 233952 w 234092"/>
                <a:gd name="connsiteY6" fmla="*/ 506114 h 506636"/>
                <a:gd name="connsiteX7" fmla="*/ 234092 w 234092"/>
                <a:gd name="connsiteY7" fmla="*/ 506637 h 50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092" h="506636">
                  <a:moveTo>
                    <a:pt x="234092" y="506637"/>
                  </a:moveTo>
                  <a:lnTo>
                    <a:pt x="114611" y="506637"/>
                  </a:lnTo>
                  <a:lnTo>
                    <a:pt x="114511" y="506114"/>
                  </a:lnTo>
                  <a:lnTo>
                    <a:pt x="0" y="0"/>
                  </a:lnTo>
                  <a:lnTo>
                    <a:pt x="152641" y="269587"/>
                  </a:lnTo>
                  <a:lnTo>
                    <a:pt x="233811" y="506114"/>
                  </a:lnTo>
                  <a:lnTo>
                    <a:pt x="233952" y="506114"/>
                  </a:lnTo>
                  <a:lnTo>
                    <a:pt x="234092" y="506637"/>
                  </a:lnTo>
                  <a:close/>
                </a:path>
              </a:pathLst>
            </a:custGeom>
            <a:solidFill>
              <a:srgbClr val="007DA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37" name="Freeform: Shape 36">
              <a:extLst>
                <a:ext uri="{FF2B5EF4-FFF2-40B4-BE49-F238E27FC236}">
                  <a16:creationId xmlns:a16="http://schemas.microsoft.com/office/drawing/2014/main" id="{C5A95474-C623-DF2F-17C4-A313C9A6C5A0}"/>
                </a:ext>
              </a:extLst>
            </p:cNvPr>
            <p:cNvSpPr/>
            <p:nvPr/>
          </p:nvSpPr>
          <p:spPr>
            <a:xfrm>
              <a:off x="14193869" y="1440055"/>
              <a:ext cx="718946" cy="1012775"/>
            </a:xfrm>
            <a:custGeom>
              <a:avLst/>
              <a:gdLst>
                <a:gd name="connsiteX0" fmla="*/ 631430 w 743969"/>
                <a:gd name="connsiteY0" fmla="*/ 621591 h 1048023"/>
                <a:gd name="connsiteX1" fmla="*/ 296529 w 743969"/>
                <a:gd name="connsiteY1" fmla="*/ 1048024 h 1048023"/>
                <a:gd name="connsiteX2" fmla="*/ 0 w 743969"/>
                <a:gd name="connsiteY2" fmla="*/ 869145 h 1048023"/>
                <a:gd name="connsiteX3" fmla="*/ 281217 w 743969"/>
                <a:gd name="connsiteY3" fmla="*/ 786224 h 1048023"/>
                <a:gd name="connsiteX4" fmla="*/ 743969 w 743969"/>
                <a:gd name="connsiteY4" fmla="*/ 0 h 1048023"/>
                <a:gd name="connsiteX5" fmla="*/ 631430 w 743969"/>
                <a:gd name="connsiteY5" fmla="*/ 621591 h 104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969" h="1048023">
                  <a:moveTo>
                    <a:pt x="631430" y="621591"/>
                  </a:moveTo>
                  <a:lnTo>
                    <a:pt x="296529" y="1048024"/>
                  </a:lnTo>
                  <a:lnTo>
                    <a:pt x="0" y="869145"/>
                  </a:lnTo>
                  <a:lnTo>
                    <a:pt x="281217" y="786224"/>
                  </a:lnTo>
                  <a:lnTo>
                    <a:pt x="743969" y="0"/>
                  </a:lnTo>
                  <a:lnTo>
                    <a:pt x="631430" y="621591"/>
                  </a:lnTo>
                  <a:close/>
                </a:path>
              </a:pathLst>
            </a:custGeom>
            <a:solidFill>
              <a:srgbClr val="00B8F5">
                <a:lumMod val="20000"/>
                <a:lumOff val="8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38" name="Freeform: Shape 37">
              <a:extLst>
                <a:ext uri="{FF2B5EF4-FFF2-40B4-BE49-F238E27FC236}">
                  <a16:creationId xmlns:a16="http://schemas.microsoft.com/office/drawing/2014/main" id="{7B4289A1-FE70-8D39-B0DE-9A0BB1C72975}"/>
                </a:ext>
              </a:extLst>
            </p:cNvPr>
            <p:cNvSpPr/>
            <p:nvPr/>
          </p:nvSpPr>
          <p:spPr>
            <a:xfrm>
              <a:off x="14804061" y="1440055"/>
              <a:ext cx="377284" cy="1041825"/>
            </a:xfrm>
            <a:custGeom>
              <a:avLst/>
              <a:gdLst>
                <a:gd name="connsiteX0" fmla="*/ 0 w 390415"/>
                <a:gd name="connsiteY0" fmla="*/ 1049956 h 1078085"/>
                <a:gd name="connsiteX1" fmla="*/ 0 w 390415"/>
                <a:gd name="connsiteY1" fmla="*/ 621591 h 1078085"/>
                <a:gd name="connsiteX2" fmla="*/ 112539 w 390415"/>
                <a:gd name="connsiteY2" fmla="*/ 0 h 1078085"/>
                <a:gd name="connsiteX3" fmla="*/ 177189 w 390415"/>
                <a:gd name="connsiteY3" fmla="*/ 565331 h 1078085"/>
                <a:gd name="connsiteX4" fmla="*/ 225501 w 390415"/>
                <a:gd name="connsiteY4" fmla="*/ 939952 h 1078085"/>
                <a:gd name="connsiteX5" fmla="*/ 390416 w 390415"/>
                <a:gd name="connsiteY5" fmla="*/ 1078085 h 1078085"/>
                <a:gd name="connsiteX6" fmla="*/ 0 w 390415"/>
                <a:gd name="connsiteY6" fmla="*/ 1049956 h 107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15" h="1078085">
                  <a:moveTo>
                    <a:pt x="0" y="1049956"/>
                  </a:moveTo>
                  <a:lnTo>
                    <a:pt x="0" y="621591"/>
                  </a:lnTo>
                  <a:lnTo>
                    <a:pt x="112539" y="0"/>
                  </a:lnTo>
                  <a:lnTo>
                    <a:pt x="177189" y="565331"/>
                  </a:lnTo>
                  <a:lnTo>
                    <a:pt x="225501" y="939952"/>
                  </a:lnTo>
                  <a:lnTo>
                    <a:pt x="390416" y="1078085"/>
                  </a:lnTo>
                  <a:lnTo>
                    <a:pt x="0" y="1049956"/>
                  </a:lnTo>
                  <a:close/>
                </a:path>
              </a:pathLst>
            </a:custGeom>
            <a:solidFill>
              <a:srgbClr val="00B8F5">
                <a:lumMod val="20000"/>
                <a:lumOff val="8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39" name="Freeform: Shape 38">
              <a:extLst>
                <a:ext uri="{FF2B5EF4-FFF2-40B4-BE49-F238E27FC236}">
                  <a16:creationId xmlns:a16="http://schemas.microsoft.com/office/drawing/2014/main" id="{B2A62272-9839-CBE5-B9D0-440327730629}"/>
                </a:ext>
              </a:extLst>
            </p:cNvPr>
            <p:cNvSpPr/>
            <p:nvPr/>
          </p:nvSpPr>
          <p:spPr>
            <a:xfrm>
              <a:off x="14912815" y="1440055"/>
              <a:ext cx="218130" cy="546318"/>
            </a:xfrm>
            <a:custGeom>
              <a:avLst/>
              <a:gdLst>
                <a:gd name="connsiteX0" fmla="*/ 64650 w 225722"/>
                <a:gd name="connsiteY0" fmla="*/ 565331 h 565331"/>
                <a:gd name="connsiteX1" fmla="*/ 225722 w 225722"/>
                <a:gd name="connsiteY1" fmla="*/ 482834 h 565331"/>
                <a:gd name="connsiteX2" fmla="*/ 0 w 225722"/>
                <a:gd name="connsiteY2" fmla="*/ 0 h 565331"/>
                <a:gd name="connsiteX3" fmla="*/ 64650 w 225722"/>
                <a:gd name="connsiteY3" fmla="*/ 565331 h 565331"/>
              </a:gdLst>
              <a:ahLst/>
              <a:cxnLst>
                <a:cxn ang="0">
                  <a:pos x="connsiteX0" y="connsiteY0"/>
                </a:cxn>
                <a:cxn ang="0">
                  <a:pos x="connsiteX1" y="connsiteY1"/>
                </a:cxn>
                <a:cxn ang="0">
                  <a:pos x="connsiteX2" y="connsiteY2"/>
                </a:cxn>
                <a:cxn ang="0">
                  <a:pos x="connsiteX3" y="connsiteY3"/>
                </a:cxn>
              </a:cxnLst>
              <a:rect l="l" t="t" r="r" b="b"/>
              <a:pathLst>
                <a:path w="225722" h="565331">
                  <a:moveTo>
                    <a:pt x="64650" y="565331"/>
                  </a:moveTo>
                  <a:lnTo>
                    <a:pt x="225722" y="482834"/>
                  </a:lnTo>
                  <a:lnTo>
                    <a:pt x="0" y="0"/>
                  </a:lnTo>
                  <a:lnTo>
                    <a:pt x="64650" y="565331"/>
                  </a:lnTo>
                  <a:close/>
                </a:path>
              </a:pathLst>
            </a:custGeom>
            <a:solidFill>
              <a:srgbClr val="98E5EF"/>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40" name="Freeform: Shape 39">
              <a:extLst>
                <a:ext uri="{FF2B5EF4-FFF2-40B4-BE49-F238E27FC236}">
                  <a16:creationId xmlns:a16="http://schemas.microsoft.com/office/drawing/2014/main" id="{D9C4A6CD-B448-B433-46B6-F2A3C0A4437E}"/>
                </a:ext>
              </a:extLst>
            </p:cNvPr>
            <p:cNvSpPr/>
            <p:nvPr/>
          </p:nvSpPr>
          <p:spPr>
            <a:xfrm>
              <a:off x="15130945" y="1769655"/>
              <a:ext cx="516378" cy="523854"/>
            </a:xfrm>
            <a:custGeom>
              <a:avLst/>
              <a:gdLst>
                <a:gd name="connsiteX0" fmla="*/ 0 w 317998"/>
                <a:gd name="connsiteY0" fmla="*/ 65374 h 426272"/>
                <a:gd name="connsiteX1" fmla="*/ 287938 w 317998"/>
                <a:gd name="connsiteY1" fmla="*/ 426272 h 426272"/>
                <a:gd name="connsiteX2" fmla="*/ 317999 w 317998"/>
                <a:gd name="connsiteY2" fmla="*/ 0 h 426272"/>
                <a:gd name="connsiteX3" fmla="*/ 0 w 317998"/>
                <a:gd name="connsiteY3" fmla="*/ 65374 h 426272"/>
                <a:gd name="connsiteX0" fmla="*/ 0 w 399315"/>
                <a:gd name="connsiteY0" fmla="*/ 141762 h 502660"/>
                <a:gd name="connsiteX1" fmla="*/ 287938 w 399315"/>
                <a:gd name="connsiteY1" fmla="*/ 502660 h 502660"/>
                <a:gd name="connsiteX2" fmla="*/ 399315 w 399315"/>
                <a:gd name="connsiteY2" fmla="*/ 0 h 502660"/>
                <a:gd name="connsiteX3" fmla="*/ 0 w 399315"/>
                <a:gd name="connsiteY3" fmla="*/ 141762 h 502660"/>
                <a:gd name="connsiteX0" fmla="*/ 0 w 534351"/>
                <a:gd name="connsiteY0" fmla="*/ 141762 h 542086"/>
                <a:gd name="connsiteX1" fmla="*/ 534351 w 534351"/>
                <a:gd name="connsiteY1" fmla="*/ 542086 h 542086"/>
                <a:gd name="connsiteX2" fmla="*/ 399315 w 534351"/>
                <a:gd name="connsiteY2" fmla="*/ 0 h 542086"/>
                <a:gd name="connsiteX3" fmla="*/ 0 w 534351"/>
                <a:gd name="connsiteY3" fmla="*/ 141762 h 542086"/>
              </a:gdLst>
              <a:ahLst/>
              <a:cxnLst>
                <a:cxn ang="0">
                  <a:pos x="connsiteX0" y="connsiteY0"/>
                </a:cxn>
                <a:cxn ang="0">
                  <a:pos x="connsiteX1" y="connsiteY1"/>
                </a:cxn>
                <a:cxn ang="0">
                  <a:pos x="connsiteX2" y="connsiteY2"/>
                </a:cxn>
                <a:cxn ang="0">
                  <a:pos x="connsiteX3" y="connsiteY3"/>
                </a:cxn>
              </a:cxnLst>
              <a:rect l="l" t="t" r="r" b="b"/>
              <a:pathLst>
                <a:path w="534351" h="542086">
                  <a:moveTo>
                    <a:pt x="0" y="141762"/>
                  </a:moveTo>
                  <a:lnTo>
                    <a:pt x="534351" y="542086"/>
                  </a:lnTo>
                  <a:lnTo>
                    <a:pt x="399315" y="0"/>
                  </a:lnTo>
                  <a:lnTo>
                    <a:pt x="0" y="141762"/>
                  </a:lnTo>
                  <a:close/>
                </a:path>
              </a:pathLst>
            </a:custGeom>
            <a:solidFill>
              <a:srgbClr val="00B8F5">
                <a:lumMod val="20000"/>
                <a:lumOff val="8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41" name="Freeform: Shape 40">
              <a:extLst>
                <a:ext uri="{FF2B5EF4-FFF2-40B4-BE49-F238E27FC236}">
                  <a16:creationId xmlns:a16="http://schemas.microsoft.com/office/drawing/2014/main" id="{318D6B4B-0B50-78AE-6C6E-BC98BD5605C4}"/>
                </a:ext>
              </a:extLst>
            </p:cNvPr>
            <p:cNvSpPr/>
            <p:nvPr/>
          </p:nvSpPr>
          <p:spPr>
            <a:xfrm>
              <a:off x="15138210" y="1907768"/>
              <a:ext cx="509360" cy="405196"/>
            </a:xfrm>
            <a:custGeom>
              <a:avLst/>
              <a:gdLst>
                <a:gd name="connsiteX0" fmla="*/ 5533 w 246668"/>
                <a:gd name="connsiteY0" fmla="*/ 485831 h 485831"/>
                <a:gd name="connsiteX1" fmla="*/ 0 w 246668"/>
                <a:gd name="connsiteY1" fmla="*/ 426272 h 485831"/>
                <a:gd name="connsiteX2" fmla="*/ 30061 w 246668"/>
                <a:gd name="connsiteY2" fmla="*/ 0 h 485831"/>
                <a:gd name="connsiteX3" fmla="*/ 246668 w 246668"/>
                <a:gd name="connsiteY3" fmla="*/ 445991 h 485831"/>
                <a:gd name="connsiteX4" fmla="*/ 5533 w 246668"/>
                <a:gd name="connsiteY4" fmla="*/ 485831 h 485831"/>
                <a:gd name="connsiteX0" fmla="*/ 285952 w 527087"/>
                <a:gd name="connsiteY0" fmla="*/ 419299 h 419299"/>
                <a:gd name="connsiteX1" fmla="*/ 280419 w 527087"/>
                <a:gd name="connsiteY1" fmla="*/ 359740 h 419299"/>
                <a:gd name="connsiteX2" fmla="*/ 0 w 527087"/>
                <a:gd name="connsiteY2" fmla="*/ 0 h 419299"/>
                <a:gd name="connsiteX3" fmla="*/ 527087 w 527087"/>
                <a:gd name="connsiteY3" fmla="*/ 379459 h 419299"/>
                <a:gd name="connsiteX4" fmla="*/ 285952 w 527087"/>
                <a:gd name="connsiteY4" fmla="*/ 419299 h 419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87" h="419299">
                  <a:moveTo>
                    <a:pt x="285952" y="419299"/>
                  </a:moveTo>
                  <a:lnTo>
                    <a:pt x="280419" y="359740"/>
                  </a:lnTo>
                  <a:lnTo>
                    <a:pt x="0" y="0"/>
                  </a:lnTo>
                  <a:lnTo>
                    <a:pt x="527087" y="379459"/>
                  </a:lnTo>
                  <a:lnTo>
                    <a:pt x="285952" y="419299"/>
                  </a:lnTo>
                  <a:close/>
                </a:path>
              </a:pathLst>
            </a:custGeom>
            <a:solidFill>
              <a:srgbClr val="27D9FF"/>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42" name="Freeform: Shape 41">
              <a:extLst>
                <a:ext uri="{FF2B5EF4-FFF2-40B4-BE49-F238E27FC236}">
                  <a16:creationId xmlns:a16="http://schemas.microsoft.com/office/drawing/2014/main" id="{62AA0573-6E37-8A1A-8653-AF5C44E6D83A}"/>
                </a:ext>
              </a:extLst>
            </p:cNvPr>
            <p:cNvSpPr/>
            <p:nvPr/>
          </p:nvSpPr>
          <p:spPr>
            <a:xfrm>
              <a:off x="13649225" y="2848918"/>
              <a:ext cx="455821" cy="234988"/>
            </a:xfrm>
            <a:custGeom>
              <a:avLst/>
              <a:gdLst>
                <a:gd name="connsiteX0" fmla="*/ 433818 w 471686"/>
                <a:gd name="connsiteY0" fmla="*/ 242664 h 243167"/>
                <a:gd name="connsiteX1" fmla="*/ 433778 w 471686"/>
                <a:gd name="connsiteY1" fmla="*/ 242946 h 243167"/>
                <a:gd name="connsiteX2" fmla="*/ 433797 w 471686"/>
                <a:gd name="connsiteY2" fmla="*/ 243167 h 243167"/>
                <a:gd name="connsiteX3" fmla="*/ 0 w 471686"/>
                <a:gd name="connsiteY3" fmla="*/ 227050 h 243167"/>
                <a:gd name="connsiteX4" fmla="*/ 70526 w 471686"/>
                <a:gd name="connsiteY4" fmla="*/ 109299 h 243167"/>
                <a:gd name="connsiteX5" fmla="*/ 471686 w 471686"/>
                <a:gd name="connsiteY5" fmla="*/ 0 h 243167"/>
                <a:gd name="connsiteX6" fmla="*/ 433818 w 471686"/>
                <a:gd name="connsiteY6" fmla="*/ 242664 h 24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86" h="243167">
                  <a:moveTo>
                    <a:pt x="433818" y="242664"/>
                  </a:moveTo>
                  <a:lnTo>
                    <a:pt x="433778" y="242946"/>
                  </a:lnTo>
                  <a:lnTo>
                    <a:pt x="433797" y="243167"/>
                  </a:lnTo>
                  <a:lnTo>
                    <a:pt x="0" y="227050"/>
                  </a:lnTo>
                  <a:lnTo>
                    <a:pt x="70526" y="109299"/>
                  </a:lnTo>
                  <a:lnTo>
                    <a:pt x="471686" y="0"/>
                  </a:lnTo>
                  <a:lnTo>
                    <a:pt x="433818" y="242664"/>
                  </a:lnTo>
                  <a:close/>
                </a:path>
              </a:pathLst>
            </a:custGeom>
            <a:solidFill>
              <a:srgbClr val="00B8F5">
                <a:lumMod val="20000"/>
                <a:lumOff val="8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43" name="Freeform: Shape 42">
              <a:extLst>
                <a:ext uri="{FF2B5EF4-FFF2-40B4-BE49-F238E27FC236}">
                  <a16:creationId xmlns:a16="http://schemas.microsoft.com/office/drawing/2014/main" id="{DCC32C58-CC72-0ECF-980F-3E56CEE0119A}"/>
                </a:ext>
              </a:extLst>
            </p:cNvPr>
            <p:cNvSpPr/>
            <p:nvPr/>
          </p:nvSpPr>
          <p:spPr>
            <a:xfrm>
              <a:off x="16180179" y="3083420"/>
              <a:ext cx="272" cy="486"/>
            </a:xfrm>
            <a:custGeom>
              <a:avLst/>
              <a:gdLst>
                <a:gd name="connsiteX0" fmla="*/ 281 w 281"/>
                <a:gd name="connsiteY0" fmla="*/ 503 h 503"/>
                <a:gd name="connsiteX1" fmla="*/ 0 w 281"/>
                <a:gd name="connsiteY1" fmla="*/ 503 h 503"/>
                <a:gd name="connsiteX2" fmla="*/ 120 w 281"/>
                <a:gd name="connsiteY2" fmla="*/ 0 h 503"/>
                <a:gd name="connsiteX3" fmla="*/ 281 w 281"/>
                <a:gd name="connsiteY3" fmla="*/ 503 h 503"/>
              </a:gdLst>
              <a:ahLst/>
              <a:cxnLst>
                <a:cxn ang="0">
                  <a:pos x="connsiteX0" y="connsiteY0"/>
                </a:cxn>
                <a:cxn ang="0">
                  <a:pos x="connsiteX1" y="connsiteY1"/>
                </a:cxn>
                <a:cxn ang="0">
                  <a:pos x="connsiteX2" y="connsiteY2"/>
                </a:cxn>
                <a:cxn ang="0">
                  <a:pos x="connsiteX3" y="connsiteY3"/>
                </a:cxn>
              </a:cxnLst>
              <a:rect l="l" t="t" r="r" b="b"/>
              <a:pathLst>
                <a:path w="281" h="503">
                  <a:moveTo>
                    <a:pt x="281" y="503"/>
                  </a:moveTo>
                  <a:lnTo>
                    <a:pt x="0" y="503"/>
                  </a:lnTo>
                  <a:lnTo>
                    <a:pt x="120" y="0"/>
                  </a:lnTo>
                  <a:lnTo>
                    <a:pt x="281" y="503"/>
                  </a:lnTo>
                  <a:close/>
                </a:path>
              </a:pathLst>
            </a:custGeom>
            <a:solidFill>
              <a:srgbClr val="189DCC"/>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44" name="Freeform: Shape 43">
              <a:extLst>
                <a:ext uri="{FF2B5EF4-FFF2-40B4-BE49-F238E27FC236}">
                  <a16:creationId xmlns:a16="http://schemas.microsoft.com/office/drawing/2014/main" id="{89A34E30-7B58-57E1-62A1-C43F1BACFC2E}"/>
                </a:ext>
              </a:extLst>
            </p:cNvPr>
            <p:cNvSpPr/>
            <p:nvPr/>
          </p:nvSpPr>
          <p:spPr>
            <a:xfrm>
              <a:off x="15990710" y="2808628"/>
              <a:ext cx="193" cy="816"/>
            </a:xfrm>
            <a:custGeom>
              <a:avLst/>
              <a:gdLst>
                <a:gd name="connsiteX0" fmla="*/ 606 w 200"/>
                <a:gd name="connsiteY0" fmla="*/ 846 h 844"/>
                <a:gd name="connsiteX1" fmla="*/ 405 w 200"/>
                <a:gd name="connsiteY1" fmla="*/ 444 h 844"/>
                <a:gd name="connsiteX2" fmla="*/ 526 w 200"/>
                <a:gd name="connsiteY2" fmla="*/ 1 h 844"/>
                <a:gd name="connsiteX3" fmla="*/ 606 w 200"/>
                <a:gd name="connsiteY3" fmla="*/ 846 h 844"/>
              </a:gdLst>
              <a:ahLst/>
              <a:cxnLst>
                <a:cxn ang="0">
                  <a:pos x="connsiteX0" y="connsiteY0"/>
                </a:cxn>
                <a:cxn ang="0">
                  <a:pos x="connsiteX1" y="connsiteY1"/>
                </a:cxn>
                <a:cxn ang="0">
                  <a:pos x="connsiteX2" y="connsiteY2"/>
                </a:cxn>
                <a:cxn ang="0">
                  <a:pos x="connsiteX3" y="connsiteY3"/>
                </a:cxn>
              </a:cxnLst>
              <a:rect l="l" t="t" r="r" b="b"/>
              <a:pathLst>
                <a:path w="200" h="844">
                  <a:moveTo>
                    <a:pt x="606" y="846"/>
                  </a:moveTo>
                  <a:lnTo>
                    <a:pt x="405" y="444"/>
                  </a:lnTo>
                  <a:lnTo>
                    <a:pt x="526" y="1"/>
                  </a:lnTo>
                  <a:cubicBezTo>
                    <a:pt x="445" y="283"/>
                    <a:pt x="485" y="585"/>
                    <a:pt x="606" y="846"/>
                  </a:cubicBezTo>
                  <a:close/>
                </a:path>
              </a:pathLst>
            </a:custGeom>
            <a:solidFill>
              <a:srgbClr val="00B8F5">
                <a:lumMod val="60000"/>
                <a:lumOff val="4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45" name="Freeform: Shape 44">
              <a:extLst>
                <a:ext uri="{FF2B5EF4-FFF2-40B4-BE49-F238E27FC236}">
                  <a16:creationId xmlns:a16="http://schemas.microsoft.com/office/drawing/2014/main" id="{D0CB771B-653F-06DD-3AFF-57381850BC14}"/>
                </a:ext>
              </a:extLst>
            </p:cNvPr>
            <p:cNvSpPr/>
            <p:nvPr/>
          </p:nvSpPr>
          <p:spPr>
            <a:xfrm>
              <a:off x="13973269" y="2279967"/>
              <a:ext cx="507155" cy="835089"/>
            </a:xfrm>
            <a:custGeom>
              <a:avLst/>
              <a:gdLst>
                <a:gd name="connsiteX0" fmla="*/ 524807 w 524806"/>
                <a:gd name="connsiteY0" fmla="*/ 178879 h 864154"/>
                <a:gd name="connsiteX1" fmla="*/ 444381 w 524806"/>
                <a:gd name="connsiteY1" fmla="*/ 863651 h 864154"/>
                <a:gd name="connsiteX2" fmla="*/ 444321 w 524806"/>
                <a:gd name="connsiteY2" fmla="*/ 864154 h 864154"/>
                <a:gd name="connsiteX3" fmla="*/ 114430 w 524806"/>
                <a:gd name="connsiteY3" fmla="*/ 848037 h 864154"/>
                <a:gd name="connsiteX4" fmla="*/ 98394 w 524806"/>
                <a:gd name="connsiteY4" fmla="*/ 847534 h 864154"/>
                <a:gd name="connsiteX5" fmla="*/ 0 w 524806"/>
                <a:gd name="connsiteY5" fmla="*/ 831417 h 864154"/>
                <a:gd name="connsiteX6" fmla="*/ 136363 w 524806"/>
                <a:gd name="connsiteY6" fmla="*/ 588753 h 864154"/>
                <a:gd name="connsiteX7" fmla="*/ 228277 w 524806"/>
                <a:gd name="connsiteY7" fmla="*/ 0 h 864154"/>
                <a:gd name="connsiteX8" fmla="*/ 524807 w 524806"/>
                <a:gd name="connsiteY8" fmla="*/ 178879 h 86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806" h="864154">
                  <a:moveTo>
                    <a:pt x="524807" y="178879"/>
                  </a:moveTo>
                  <a:lnTo>
                    <a:pt x="444381" y="863651"/>
                  </a:lnTo>
                  <a:lnTo>
                    <a:pt x="444321" y="864154"/>
                  </a:lnTo>
                  <a:lnTo>
                    <a:pt x="114430" y="848037"/>
                  </a:lnTo>
                  <a:lnTo>
                    <a:pt x="98394" y="847534"/>
                  </a:lnTo>
                  <a:lnTo>
                    <a:pt x="0" y="831417"/>
                  </a:lnTo>
                  <a:lnTo>
                    <a:pt x="136363" y="588753"/>
                  </a:lnTo>
                  <a:lnTo>
                    <a:pt x="228277" y="0"/>
                  </a:lnTo>
                  <a:lnTo>
                    <a:pt x="524807" y="178879"/>
                  </a:lnTo>
                  <a:close/>
                </a:path>
              </a:pathLst>
            </a:custGeom>
            <a:solidFill>
              <a:srgbClr val="00B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46" name="Freeform: Shape 45">
              <a:extLst>
                <a:ext uri="{FF2B5EF4-FFF2-40B4-BE49-F238E27FC236}">
                  <a16:creationId xmlns:a16="http://schemas.microsoft.com/office/drawing/2014/main" id="{A5A14686-2C79-33F9-BD77-F3C9FAE06CB1}"/>
                </a:ext>
              </a:extLst>
            </p:cNvPr>
            <p:cNvSpPr/>
            <p:nvPr/>
          </p:nvSpPr>
          <p:spPr>
            <a:xfrm flipH="1">
              <a:off x="15691456" y="3016090"/>
              <a:ext cx="217662" cy="424477"/>
            </a:xfrm>
            <a:custGeom>
              <a:avLst/>
              <a:gdLst>
                <a:gd name="connsiteX0" fmla="*/ 224817 w 225238"/>
                <a:gd name="connsiteY0" fmla="*/ 2334 h 439250"/>
                <a:gd name="connsiteX1" fmla="*/ 224535 w 225238"/>
                <a:gd name="connsiteY1" fmla="*/ 2877 h 439250"/>
                <a:gd name="connsiteX2" fmla="*/ 224515 w 225238"/>
                <a:gd name="connsiteY2" fmla="*/ 2877 h 439250"/>
                <a:gd name="connsiteX3" fmla="*/ 3119 w 225238"/>
                <a:gd name="connsiteY3" fmla="*/ 433214 h 439250"/>
                <a:gd name="connsiteX4" fmla="*/ 0 w 225238"/>
                <a:gd name="connsiteY4" fmla="*/ 439251 h 439250"/>
                <a:gd name="connsiteX5" fmla="*/ 0 w 225238"/>
                <a:gd name="connsiteY5" fmla="*/ 2334 h 439250"/>
                <a:gd name="connsiteX6" fmla="*/ 2576 w 225238"/>
                <a:gd name="connsiteY6" fmla="*/ 2334 h 439250"/>
                <a:gd name="connsiteX7" fmla="*/ 2797 w 225238"/>
                <a:gd name="connsiteY7" fmla="*/ 1107 h 439250"/>
                <a:gd name="connsiteX8" fmla="*/ 2998 w 225238"/>
                <a:gd name="connsiteY8" fmla="*/ 0 h 439250"/>
                <a:gd name="connsiteX9" fmla="*/ 225239 w 225238"/>
                <a:gd name="connsiteY9" fmla="*/ 0 h 439250"/>
                <a:gd name="connsiteX10" fmla="*/ 224112 w 225238"/>
                <a:gd name="connsiteY10" fmla="*/ 2334 h 439250"/>
                <a:gd name="connsiteX11" fmla="*/ 224817 w 225238"/>
                <a:gd name="connsiteY11" fmla="*/ 2334 h 43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238" h="439250">
                  <a:moveTo>
                    <a:pt x="224817" y="2334"/>
                  </a:moveTo>
                  <a:lnTo>
                    <a:pt x="224535" y="2877"/>
                  </a:lnTo>
                  <a:lnTo>
                    <a:pt x="224515" y="2877"/>
                  </a:lnTo>
                  <a:lnTo>
                    <a:pt x="3119" y="433214"/>
                  </a:lnTo>
                  <a:lnTo>
                    <a:pt x="0" y="439251"/>
                  </a:lnTo>
                  <a:lnTo>
                    <a:pt x="0" y="2334"/>
                  </a:lnTo>
                  <a:lnTo>
                    <a:pt x="2576" y="2334"/>
                  </a:lnTo>
                  <a:lnTo>
                    <a:pt x="2797" y="1107"/>
                  </a:lnTo>
                  <a:lnTo>
                    <a:pt x="2998" y="0"/>
                  </a:lnTo>
                  <a:lnTo>
                    <a:pt x="225239" y="0"/>
                  </a:lnTo>
                  <a:lnTo>
                    <a:pt x="224112" y="2334"/>
                  </a:lnTo>
                  <a:lnTo>
                    <a:pt x="224817" y="2334"/>
                  </a:lnTo>
                  <a:close/>
                </a:path>
              </a:pathLst>
            </a:custGeom>
            <a:solidFill>
              <a:srgbClr val="05A6DA"/>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47" name="Freeform: Shape 46">
              <a:extLst>
                <a:ext uri="{FF2B5EF4-FFF2-40B4-BE49-F238E27FC236}">
                  <a16:creationId xmlns:a16="http://schemas.microsoft.com/office/drawing/2014/main" id="{50B9416B-4E17-3A71-77DA-8F59B5F1DACE}"/>
                </a:ext>
              </a:extLst>
            </p:cNvPr>
            <p:cNvSpPr/>
            <p:nvPr/>
          </p:nvSpPr>
          <p:spPr>
            <a:xfrm flipH="1">
              <a:off x="15612600" y="3016090"/>
              <a:ext cx="750123" cy="2664836"/>
            </a:xfrm>
            <a:custGeom>
              <a:avLst/>
              <a:gdLst>
                <a:gd name="connsiteX0" fmla="*/ 480600 w 480599"/>
                <a:gd name="connsiteY0" fmla="*/ 1554359 h 2639748"/>
                <a:gd name="connsiteX1" fmla="*/ 397740 w 480599"/>
                <a:gd name="connsiteY1" fmla="*/ 2639748 h 2639748"/>
                <a:gd name="connsiteX2" fmla="*/ 397619 w 480599"/>
                <a:gd name="connsiteY2" fmla="*/ 2639306 h 2639748"/>
                <a:gd name="connsiteX3" fmla="*/ 0 w 480599"/>
                <a:gd name="connsiteY3" fmla="*/ 1581664 h 2639748"/>
                <a:gd name="connsiteX4" fmla="*/ 148114 w 480599"/>
                <a:gd name="connsiteY4" fmla="*/ 2877 h 2639748"/>
                <a:gd name="connsiteX5" fmla="*/ 148154 w 480599"/>
                <a:gd name="connsiteY5" fmla="*/ 2334 h 2639748"/>
                <a:gd name="connsiteX6" fmla="*/ 155981 w 480599"/>
                <a:gd name="connsiteY6" fmla="*/ 2334 h 2639748"/>
                <a:gd name="connsiteX7" fmla="*/ 156484 w 480599"/>
                <a:gd name="connsiteY7" fmla="*/ 0 h 2639748"/>
                <a:gd name="connsiteX8" fmla="*/ 471908 w 480599"/>
                <a:gd name="connsiteY8" fmla="*/ 0 h 2639748"/>
                <a:gd name="connsiteX9" fmla="*/ 472189 w 480599"/>
                <a:gd name="connsiteY9" fmla="*/ 1107 h 2639748"/>
                <a:gd name="connsiteX10" fmla="*/ 472209 w 480599"/>
                <a:gd name="connsiteY10" fmla="*/ 1127 h 2639748"/>
                <a:gd name="connsiteX11" fmla="*/ 472632 w 480599"/>
                <a:gd name="connsiteY11" fmla="*/ 2877 h 2639748"/>
                <a:gd name="connsiteX12" fmla="*/ 469392 w 480599"/>
                <a:gd name="connsiteY12" fmla="*/ 2877 h 2639748"/>
                <a:gd name="connsiteX13" fmla="*/ 472511 w 480599"/>
                <a:gd name="connsiteY13" fmla="*/ 433214 h 2639748"/>
                <a:gd name="connsiteX14" fmla="*/ 480600 w 480599"/>
                <a:gd name="connsiteY14" fmla="*/ 1554359 h 2639748"/>
                <a:gd name="connsiteX0" fmla="*/ 480600 w 768224"/>
                <a:gd name="connsiteY0" fmla="*/ 1554359 h 2757584"/>
                <a:gd name="connsiteX1" fmla="*/ 397740 w 768224"/>
                <a:gd name="connsiteY1" fmla="*/ 2639748 h 2757584"/>
                <a:gd name="connsiteX2" fmla="*/ 768224 w 768224"/>
                <a:gd name="connsiteY2" fmla="*/ 2757584 h 2757584"/>
                <a:gd name="connsiteX3" fmla="*/ 0 w 768224"/>
                <a:gd name="connsiteY3" fmla="*/ 1581664 h 2757584"/>
                <a:gd name="connsiteX4" fmla="*/ 148114 w 768224"/>
                <a:gd name="connsiteY4" fmla="*/ 2877 h 2757584"/>
                <a:gd name="connsiteX5" fmla="*/ 148154 w 768224"/>
                <a:gd name="connsiteY5" fmla="*/ 2334 h 2757584"/>
                <a:gd name="connsiteX6" fmla="*/ 155981 w 768224"/>
                <a:gd name="connsiteY6" fmla="*/ 2334 h 2757584"/>
                <a:gd name="connsiteX7" fmla="*/ 156484 w 768224"/>
                <a:gd name="connsiteY7" fmla="*/ 0 h 2757584"/>
                <a:gd name="connsiteX8" fmla="*/ 471908 w 768224"/>
                <a:gd name="connsiteY8" fmla="*/ 0 h 2757584"/>
                <a:gd name="connsiteX9" fmla="*/ 472189 w 768224"/>
                <a:gd name="connsiteY9" fmla="*/ 1107 h 2757584"/>
                <a:gd name="connsiteX10" fmla="*/ 472209 w 768224"/>
                <a:gd name="connsiteY10" fmla="*/ 1127 h 2757584"/>
                <a:gd name="connsiteX11" fmla="*/ 472632 w 768224"/>
                <a:gd name="connsiteY11" fmla="*/ 2877 h 2757584"/>
                <a:gd name="connsiteX12" fmla="*/ 469392 w 768224"/>
                <a:gd name="connsiteY12" fmla="*/ 2877 h 2757584"/>
                <a:gd name="connsiteX13" fmla="*/ 472511 w 768224"/>
                <a:gd name="connsiteY13" fmla="*/ 433214 h 2757584"/>
                <a:gd name="connsiteX14" fmla="*/ 480600 w 768224"/>
                <a:gd name="connsiteY14" fmla="*/ 1554359 h 2757584"/>
                <a:gd name="connsiteX0" fmla="*/ 685616 w 768224"/>
                <a:gd name="connsiteY0" fmla="*/ 2287684 h 2757584"/>
                <a:gd name="connsiteX1" fmla="*/ 397740 w 768224"/>
                <a:gd name="connsiteY1" fmla="*/ 2639748 h 2757584"/>
                <a:gd name="connsiteX2" fmla="*/ 768224 w 768224"/>
                <a:gd name="connsiteY2" fmla="*/ 2757584 h 2757584"/>
                <a:gd name="connsiteX3" fmla="*/ 0 w 768224"/>
                <a:gd name="connsiteY3" fmla="*/ 1581664 h 2757584"/>
                <a:gd name="connsiteX4" fmla="*/ 148114 w 768224"/>
                <a:gd name="connsiteY4" fmla="*/ 2877 h 2757584"/>
                <a:gd name="connsiteX5" fmla="*/ 148154 w 768224"/>
                <a:gd name="connsiteY5" fmla="*/ 2334 h 2757584"/>
                <a:gd name="connsiteX6" fmla="*/ 155981 w 768224"/>
                <a:gd name="connsiteY6" fmla="*/ 2334 h 2757584"/>
                <a:gd name="connsiteX7" fmla="*/ 156484 w 768224"/>
                <a:gd name="connsiteY7" fmla="*/ 0 h 2757584"/>
                <a:gd name="connsiteX8" fmla="*/ 471908 w 768224"/>
                <a:gd name="connsiteY8" fmla="*/ 0 h 2757584"/>
                <a:gd name="connsiteX9" fmla="*/ 472189 w 768224"/>
                <a:gd name="connsiteY9" fmla="*/ 1107 h 2757584"/>
                <a:gd name="connsiteX10" fmla="*/ 472209 w 768224"/>
                <a:gd name="connsiteY10" fmla="*/ 1127 h 2757584"/>
                <a:gd name="connsiteX11" fmla="*/ 472632 w 768224"/>
                <a:gd name="connsiteY11" fmla="*/ 2877 h 2757584"/>
                <a:gd name="connsiteX12" fmla="*/ 469392 w 768224"/>
                <a:gd name="connsiteY12" fmla="*/ 2877 h 2757584"/>
                <a:gd name="connsiteX13" fmla="*/ 472511 w 768224"/>
                <a:gd name="connsiteY13" fmla="*/ 433214 h 2757584"/>
                <a:gd name="connsiteX14" fmla="*/ 685616 w 768224"/>
                <a:gd name="connsiteY14" fmla="*/ 2287684 h 2757584"/>
                <a:gd name="connsiteX0" fmla="*/ 685616 w 776230"/>
                <a:gd name="connsiteY0" fmla="*/ 2287684 h 2757584"/>
                <a:gd name="connsiteX1" fmla="*/ 776230 w 776230"/>
                <a:gd name="connsiteY1" fmla="*/ 2545125 h 2757584"/>
                <a:gd name="connsiteX2" fmla="*/ 768224 w 776230"/>
                <a:gd name="connsiteY2" fmla="*/ 2757584 h 2757584"/>
                <a:gd name="connsiteX3" fmla="*/ 0 w 776230"/>
                <a:gd name="connsiteY3" fmla="*/ 1581664 h 2757584"/>
                <a:gd name="connsiteX4" fmla="*/ 148114 w 776230"/>
                <a:gd name="connsiteY4" fmla="*/ 2877 h 2757584"/>
                <a:gd name="connsiteX5" fmla="*/ 148154 w 776230"/>
                <a:gd name="connsiteY5" fmla="*/ 2334 h 2757584"/>
                <a:gd name="connsiteX6" fmla="*/ 155981 w 776230"/>
                <a:gd name="connsiteY6" fmla="*/ 2334 h 2757584"/>
                <a:gd name="connsiteX7" fmla="*/ 156484 w 776230"/>
                <a:gd name="connsiteY7" fmla="*/ 0 h 2757584"/>
                <a:gd name="connsiteX8" fmla="*/ 471908 w 776230"/>
                <a:gd name="connsiteY8" fmla="*/ 0 h 2757584"/>
                <a:gd name="connsiteX9" fmla="*/ 472189 w 776230"/>
                <a:gd name="connsiteY9" fmla="*/ 1107 h 2757584"/>
                <a:gd name="connsiteX10" fmla="*/ 472209 w 776230"/>
                <a:gd name="connsiteY10" fmla="*/ 1127 h 2757584"/>
                <a:gd name="connsiteX11" fmla="*/ 472632 w 776230"/>
                <a:gd name="connsiteY11" fmla="*/ 2877 h 2757584"/>
                <a:gd name="connsiteX12" fmla="*/ 469392 w 776230"/>
                <a:gd name="connsiteY12" fmla="*/ 2877 h 2757584"/>
                <a:gd name="connsiteX13" fmla="*/ 472511 w 776230"/>
                <a:gd name="connsiteY13" fmla="*/ 433214 h 2757584"/>
                <a:gd name="connsiteX14" fmla="*/ 685616 w 776230"/>
                <a:gd name="connsiteY14" fmla="*/ 2287684 h 275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230" h="2757584">
                  <a:moveTo>
                    <a:pt x="685616" y="2287684"/>
                  </a:moveTo>
                  <a:lnTo>
                    <a:pt x="776230" y="2545125"/>
                  </a:lnTo>
                  <a:lnTo>
                    <a:pt x="768224" y="2757584"/>
                  </a:lnTo>
                  <a:lnTo>
                    <a:pt x="0" y="1581664"/>
                  </a:lnTo>
                  <a:lnTo>
                    <a:pt x="148114" y="2877"/>
                  </a:lnTo>
                  <a:cubicBezTo>
                    <a:pt x="148127" y="2696"/>
                    <a:pt x="148141" y="2515"/>
                    <a:pt x="148154" y="2334"/>
                  </a:cubicBezTo>
                  <a:lnTo>
                    <a:pt x="155981" y="2334"/>
                  </a:lnTo>
                  <a:lnTo>
                    <a:pt x="156484" y="0"/>
                  </a:lnTo>
                  <a:lnTo>
                    <a:pt x="471908" y="0"/>
                  </a:lnTo>
                  <a:cubicBezTo>
                    <a:pt x="472002" y="369"/>
                    <a:pt x="472095" y="738"/>
                    <a:pt x="472189" y="1107"/>
                  </a:cubicBezTo>
                  <a:lnTo>
                    <a:pt x="472209" y="1127"/>
                  </a:lnTo>
                  <a:lnTo>
                    <a:pt x="472632" y="2877"/>
                  </a:lnTo>
                  <a:lnTo>
                    <a:pt x="469392" y="2877"/>
                  </a:lnTo>
                  <a:cubicBezTo>
                    <a:pt x="470432" y="146323"/>
                    <a:pt x="471471" y="289768"/>
                    <a:pt x="472511" y="433214"/>
                  </a:cubicBezTo>
                  <a:cubicBezTo>
                    <a:pt x="475207" y="806929"/>
                    <a:pt x="682920" y="1913969"/>
                    <a:pt x="685616" y="2287684"/>
                  </a:cubicBezTo>
                  <a:close/>
                </a:path>
              </a:pathLst>
            </a:custGeom>
            <a:solidFill>
              <a:srgbClr val="00338D">
                <a:lumMod val="75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48" name="Freeform: Shape 47">
              <a:extLst>
                <a:ext uri="{FF2B5EF4-FFF2-40B4-BE49-F238E27FC236}">
                  <a16:creationId xmlns:a16="http://schemas.microsoft.com/office/drawing/2014/main" id="{2C4D35B4-87BB-3578-8A69-352C06EE1DD6}"/>
                </a:ext>
              </a:extLst>
            </p:cNvPr>
            <p:cNvSpPr/>
            <p:nvPr/>
          </p:nvSpPr>
          <p:spPr>
            <a:xfrm flipH="1">
              <a:off x="16583672" y="3006736"/>
              <a:ext cx="448179" cy="1289278"/>
            </a:xfrm>
            <a:custGeom>
              <a:avLst/>
              <a:gdLst>
                <a:gd name="connsiteX0" fmla="*/ 621631 w 753788"/>
                <a:gd name="connsiteY0" fmla="*/ 1334130 h 1334150"/>
                <a:gd name="connsiteX1" fmla="*/ 621631 w 753788"/>
                <a:gd name="connsiteY1" fmla="*/ 1334150 h 1334150"/>
                <a:gd name="connsiteX2" fmla="*/ 621611 w 753788"/>
                <a:gd name="connsiteY2" fmla="*/ 1334130 h 1334150"/>
                <a:gd name="connsiteX3" fmla="*/ 51350 w 753788"/>
                <a:gd name="connsiteY3" fmla="*/ 539777 h 1334150"/>
                <a:gd name="connsiteX4" fmla="*/ 0 w 753788"/>
                <a:gd name="connsiteY4" fmla="*/ 240189 h 1334150"/>
                <a:gd name="connsiteX5" fmla="*/ 291539 w 753788"/>
                <a:gd name="connsiteY5" fmla="*/ 2877 h 1334150"/>
                <a:gd name="connsiteX6" fmla="*/ 290010 w 753788"/>
                <a:gd name="connsiteY6" fmla="*/ 2877 h 1334150"/>
                <a:gd name="connsiteX7" fmla="*/ 291539 w 753788"/>
                <a:gd name="connsiteY7" fmla="*/ 0 h 1334150"/>
                <a:gd name="connsiteX8" fmla="*/ 753788 w 753788"/>
                <a:gd name="connsiteY8" fmla="*/ 9678 h 1334150"/>
                <a:gd name="connsiteX9" fmla="*/ 753426 w 753788"/>
                <a:gd name="connsiteY9" fmla="*/ 12012 h 1334150"/>
                <a:gd name="connsiteX10" fmla="*/ 753386 w 753788"/>
                <a:gd name="connsiteY10" fmla="*/ 12314 h 1334150"/>
                <a:gd name="connsiteX11" fmla="*/ 621631 w 753788"/>
                <a:gd name="connsiteY11" fmla="*/ 1334130 h 1334150"/>
                <a:gd name="connsiteX0" fmla="*/ 570281 w 702438"/>
                <a:gd name="connsiteY0" fmla="*/ 1334130 h 1334150"/>
                <a:gd name="connsiteX1" fmla="*/ 570281 w 702438"/>
                <a:gd name="connsiteY1" fmla="*/ 1334150 h 1334150"/>
                <a:gd name="connsiteX2" fmla="*/ 570261 w 702438"/>
                <a:gd name="connsiteY2" fmla="*/ 1334130 h 1334150"/>
                <a:gd name="connsiteX3" fmla="*/ 0 w 702438"/>
                <a:gd name="connsiteY3" fmla="*/ 539777 h 1334150"/>
                <a:gd name="connsiteX4" fmla="*/ 271451 w 702438"/>
                <a:gd name="connsiteY4" fmla="*/ 301792 h 1334150"/>
                <a:gd name="connsiteX5" fmla="*/ 240189 w 702438"/>
                <a:gd name="connsiteY5" fmla="*/ 2877 h 1334150"/>
                <a:gd name="connsiteX6" fmla="*/ 238660 w 702438"/>
                <a:gd name="connsiteY6" fmla="*/ 2877 h 1334150"/>
                <a:gd name="connsiteX7" fmla="*/ 240189 w 702438"/>
                <a:gd name="connsiteY7" fmla="*/ 0 h 1334150"/>
                <a:gd name="connsiteX8" fmla="*/ 702438 w 702438"/>
                <a:gd name="connsiteY8" fmla="*/ 9678 h 1334150"/>
                <a:gd name="connsiteX9" fmla="*/ 702076 w 702438"/>
                <a:gd name="connsiteY9" fmla="*/ 12012 h 1334150"/>
                <a:gd name="connsiteX10" fmla="*/ 702036 w 702438"/>
                <a:gd name="connsiteY10" fmla="*/ 12314 h 1334150"/>
                <a:gd name="connsiteX11" fmla="*/ 570281 w 702438"/>
                <a:gd name="connsiteY11" fmla="*/ 1334130 h 1334150"/>
                <a:gd name="connsiteX0" fmla="*/ 331621 w 463778"/>
                <a:gd name="connsiteY0" fmla="*/ 1334130 h 1334150"/>
                <a:gd name="connsiteX1" fmla="*/ 331621 w 463778"/>
                <a:gd name="connsiteY1" fmla="*/ 1334150 h 1334150"/>
                <a:gd name="connsiteX2" fmla="*/ 331601 w 463778"/>
                <a:gd name="connsiteY2" fmla="*/ 1334130 h 1334150"/>
                <a:gd name="connsiteX3" fmla="*/ 158065 w 463778"/>
                <a:gd name="connsiteY3" fmla="*/ 778797 h 1334150"/>
                <a:gd name="connsiteX4" fmla="*/ 32791 w 463778"/>
                <a:gd name="connsiteY4" fmla="*/ 301792 h 1334150"/>
                <a:gd name="connsiteX5" fmla="*/ 1529 w 463778"/>
                <a:gd name="connsiteY5" fmla="*/ 2877 h 1334150"/>
                <a:gd name="connsiteX6" fmla="*/ 0 w 463778"/>
                <a:gd name="connsiteY6" fmla="*/ 2877 h 1334150"/>
                <a:gd name="connsiteX7" fmla="*/ 1529 w 463778"/>
                <a:gd name="connsiteY7" fmla="*/ 0 h 1334150"/>
                <a:gd name="connsiteX8" fmla="*/ 463778 w 463778"/>
                <a:gd name="connsiteY8" fmla="*/ 9678 h 1334150"/>
                <a:gd name="connsiteX9" fmla="*/ 463416 w 463778"/>
                <a:gd name="connsiteY9" fmla="*/ 12012 h 1334150"/>
                <a:gd name="connsiteX10" fmla="*/ 463376 w 463778"/>
                <a:gd name="connsiteY10" fmla="*/ 12314 h 1334150"/>
                <a:gd name="connsiteX11" fmla="*/ 331621 w 463778"/>
                <a:gd name="connsiteY11" fmla="*/ 1334130 h 133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778" h="1334150">
                  <a:moveTo>
                    <a:pt x="331621" y="1334130"/>
                  </a:moveTo>
                  <a:lnTo>
                    <a:pt x="331621" y="1334150"/>
                  </a:lnTo>
                  <a:lnTo>
                    <a:pt x="331601" y="1334130"/>
                  </a:lnTo>
                  <a:lnTo>
                    <a:pt x="158065" y="778797"/>
                  </a:lnTo>
                  <a:lnTo>
                    <a:pt x="32791" y="301792"/>
                  </a:lnTo>
                  <a:lnTo>
                    <a:pt x="1529" y="2877"/>
                  </a:lnTo>
                  <a:lnTo>
                    <a:pt x="0" y="2877"/>
                  </a:lnTo>
                  <a:lnTo>
                    <a:pt x="1529" y="0"/>
                  </a:lnTo>
                  <a:lnTo>
                    <a:pt x="463778" y="9678"/>
                  </a:lnTo>
                  <a:cubicBezTo>
                    <a:pt x="463657" y="10456"/>
                    <a:pt x="463537" y="11234"/>
                    <a:pt x="463416" y="12012"/>
                  </a:cubicBezTo>
                  <a:cubicBezTo>
                    <a:pt x="463403" y="12113"/>
                    <a:pt x="463389" y="12213"/>
                    <a:pt x="463376" y="12314"/>
                  </a:cubicBezTo>
                  <a:lnTo>
                    <a:pt x="331621" y="1334130"/>
                  </a:lnTo>
                  <a:close/>
                </a:path>
              </a:pathLst>
            </a:custGeom>
            <a:solidFill>
              <a:srgbClr val="00338D"/>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49" name="Freeform: Shape 48">
              <a:extLst>
                <a:ext uri="{FF2B5EF4-FFF2-40B4-BE49-F238E27FC236}">
                  <a16:creationId xmlns:a16="http://schemas.microsoft.com/office/drawing/2014/main" id="{1B71BE43-551E-EE76-78DF-EF88D0C527DF}"/>
                </a:ext>
              </a:extLst>
            </p:cNvPr>
            <p:cNvSpPr/>
            <p:nvPr/>
          </p:nvSpPr>
          <p:spPr>
            <a:xfrm flipH="1">
              <a:off x="16753495" y="3006739"/>
              <a:ext cx="277987" cy="317956"/>
            </a:xfrm>
            <a:custGeom>
              <a:avLst/>
              <a:gdLst>
                <a:gd name="connsiteX0" fmla="*/ 405 w 577671"/>
                <a:gd name="connsiteY0" fmla="*/ 240191 h 240189"/>
                <a:gd name="connsiteX1" fmla="*/ 291965 w 577671"/>
                <a:gd name="connsiteY1" fmla="*/ 2899 h 240189"/>
                <a:gd name="connsiteX2" fmla="*/ 290415 w 577671"/>
                <a:gd name="connsiteY2" fmla="*/ 2899 h 240189"/>
                <a:gd name="connsiteX3" fmla="*/ 291944 w 577671"/>
                <a:gd name="connsiteY3" fmla="*/ 1 h 240189"/>
                <a:gd name="connsiteX4" fmla="*/ 576039 w 577671"/>
                <a:gd name="connsiteY4" fmla="*/ 9680 h 240189"/>
                <a:gd name="connsiteX5" fmla="*/ 578077 w 577671"/>
                <a:gd name="connsiteY5" fmla="*/ 11672 h 240189"/>
                <a:gd name="connsiteX6" fmla="*/ 578051 w 577671"/>
                <a:gd name="connsiteY6" fmla="*/ 12014 h 240189"/>
                <a:gd name="connsiteX0" fmla="*/ 30327 w 287662"/>
                <a:gd name="connsiteY0" fmla="*/ 328899 h 328899"/>
                <a:gd name="connsiteX1" fmla="*/ 1550 w 287662"/>
                <a:gd name="connsiteY1" fmla="*/ 2898 h 328899"/>
                <a:gd name="connsiteX2" fmla="*/ 0 w 287662"/>
                <a:gd name="connsiteY2" fmla="*/ 2898 h 328899"/>
                <a:gd name="connsiteX3" fmla="*/ 1529 w 287662"/>
                <a:gd name="connsiteY3" fmla="*/ 0 h 328899"/>
                <a:gd name="connsiteX4" fmla="*/ 285624 w 287662"/>
                <a:gd name="connsiteY4" fmla="*/ 9679 h 328899"/>
                <a:gd name="connsiteX5" fmla="*/ 287662 w 287662"/>
                <a:gd name="connsiteY5" fmla="*/ 11671 h 328899"/>
                <a:gd name="connsiteX6" fmla="*/ 287636 w 287662"/>
                <a:gd name="connsiteY6" fmla="*/ 12013 h 328899"/>
                <a:gd name="connsiteX7" fmla="*/ 30327 w 287662"/>
                <a:gd name="connsiteY7" fmla="*/ 328899 h 328899"/>
                <a:gd name="connsiteX0" fmla="*/ 30327 w 287662"/>
                <a:gd name="connsiteY0" fmla="*/ 328899 h 328981"/>
                <a:gd name="connsiteX1" fmla="*/ 1550 w 287662"/>
                <a:gd name="connsiteY1" fmla="*/ 2898 h 328981"/>
                <a:gd name="connsiteX2" fmla="*/ 0 w 287662"/>
                <a:gd name="connsiteY2" fmla="*/ 2898 h 328981"/>
                <a:gd name="connsiteX3" fmla="*/ 1529 w 287662"/>
                <a:gd name="connsiteY3" fmla="*/ 0 h 328981"/>
                <a:gd name="connsiteX4" fmla="*/ 285624 w 287662"/>
                <a:gd name="connsiteY4" fmla="*/ 9679 h 328981"/>
                <a:gd name="connsiteX5" fmla="*/ 287662 w 287662"/>
                <a:gd name="connsiteY5" fmla="*/ 11671 h 328981"/>
                <a:gd name="connsiteX6" fmla="*/ 287636 w 287662"/>
                <a:gd name="connsiteY6" fmla="*/ 12013 h 328981"/>
                <a:gd name="connsiteX7" fmla="*/ 30327 w 287662"/>
                <a:gd name="connsiteY7" fmla="*/ 328899 h 328981"/>
                <a:gd name="connsiteX0" fmla="*/ 30327 w 287662"/>
                <a:gd name="connsiteY0" fmla="*/ 328899 h 329023"/>
                <a:gd name="connsiteX1" fmla="*/ 1550 w 287662"/>
                <a:gd name="connsiteY1" fmla="*/ 2898 h 329023"/>
                <a:gd name="connsiteX2" fmla="*/ 0 w 287662"/>
                <a:gd name="connsiteY2" fmla="*/ 2898 h 329023"/>
                <a:gd name="connsiteX3" fmla="*/ 1529 w 287662"/>
                <a:gd name="connsiteY3" fmla="*/ 0 h 329023"/>
                <a:gd name="connsiteX4" fmla="*/ 285624 w 287662"/>
                <a:gd name="connsiteY4" fmla="*/ 9679 h 329023"/>
                <a:gd name="connsiteX5" fmla="*/ 287662 w 287662"/>
                <a:gd name="connsiteY5" fmla="*/ 11671 h 329023"/>
                <a:gd name="connsiteX6" fmla="*/ 287636 w 287662"/>
                <a:gd name="connsiteY6" fmla="*/ 12013 h 329023"/>
                <a:gd name="connsiteX7" fmla="*/ 30327 w 287662"/>
                <a:gd name="connsiteY7" fmla="*/ 328899 h 32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662" h="329023">
                  <a:moveTo>
                    <a:pt x="30327" y="328899"/>
                  </a:moveTo>
                  <a:lnTo>
                    <a:pt x="1550" y="2898"/>
                  </a:lnTo>
                  <a:lnTo>
                    <a:pt x="0" y="2898"/>
                  </a:lnTo>
                  <a:lnTo>
                    <a:pt x="1529" y="0"/>
                  </a:lnTo>
                  <a:lnTo>
                    <a:pt x="285624" y="9679"/>
                  </a:lnTo>
                  <a:cubicBezTo>
                    <a:pt x="286734" y="9659"/>
                    <a:pt x="287648" y="10544"/>
                    <a:pt x="287662" y="11671"/>
                  </a:cubicBezTo>
                  <a:cubicBezTo>
                    <a:pt x="287664" y="11771"/>
                    <a:pt x="287654" y="11892"/>
                    <a:pt x="287636" y="12013"/>
                  </a:cubicBezTo>
                  <a:cubicBezTo>
                    <a:pt x="151762" y="171854"/>
                    <a:pt x="40531" y="334156"/>
                    <a:pt x="30327" y="328899"/>
                  </a:cubicBezTo>
                  <a:close/>
                </a:path>
              </a:pathLst>
            </a:custGeom>
            <a:solidFill>
              <a:srgbClr val="00338D">
                <a:lumMod val="60000"/>
                <a:lumOff val="4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50" name="Freeform: Shape 49">
              <a:extLst>
                <a:ext uri="{FF2B5EF4-FFF2-40B4-BE49-F238E27FC236}">
                  <a16:creationId xmlns:a16="http://schemas.microsoft.com/office/drawing/2014/main" id="{C546203E-3747-BD7E-4F26-F9673B74BD04}"/>
                </a:ext>
              </a:extLst>
            </p:cNvPr>
            <p:cNvSpPr/>
            <p:nvPr/>
          </p:nvSpPr>
          <p:spPr>
            <a:xfrm flipH="1">
              <a:off x="15358037" y="4295995"/>
              <a:ext cx="1353371" cy="2178391"/>
            </a:xfrm>
            <a:custGeom>
              <a:avLst/>
              <a:gdLst>
                <a:gd name="connsiteX0" fmla="*/ 758557 w 758557"/>
                <a:gd name="connsiteY0" fmla="*/ 1315317 h 1904331"/>
                <a:gd name="connsiteX1" fmla="*/ 360797 w 758557"/>
                <a:gd name="connsiteY1" fmla="*/ 257192 h 1904331"/>
                <a:gd name="connsiteX2" fmla="*/ 0 w 758557"/>
                <a:gd name="connsiteY2" fmla="*/ 0 h 1904331"/>
                <a:gd name="connsiteX3" fmla="*/ 358362 w 758557"/>
                <a:gd name="connsiteY3" fmla="*/ 755559 h 1904331"/>
                <a:gd name="connsiteX4" fmla="*/ 757289 w 758557"/>
                <a:gd name="connsiteY4" fmla="*/ 1904331 h 1904331"/>
                <a:gd name="connsiteX5" fmla="*/ 758557 w 758557"/>
                <a:gd name="connsiteY5" fmla="*/ 1315317 h 1904331"/>
                <a:gd name="connsiteX0" fmla="*/ 758557 w 788360"/>
                <a:gd name="connsiteY0" fmla="*/ 1315317 h 1924527"/>
                <a:gd name="connsiteX1" fmla="*/ 360797 w 788360"/>
                <a:gd name="connsiteY1" fmla="*/ 257192 h 1924527"/>
                <a:gd name="connsiteX2" fmla="*/ 0 w 788360"/>
                <a:gd name="connsiteY2" fmla="*/ 0 h 1924527"/>
                <a:gd name="connsiteX3" fmla="*/ 358362 w 788360"/>
                <a:gd name="connsiteY3" fmla="*/ 755559 h 1924527"/>
                <a:gd name="connsiteX4" fmla="*/ 788360 w 788360"/>
                <a:gd name="connsiteY4" fmla="*/ 1924527 h 1924527"/>
                <a:gd name="connsiteX5" fmla="*/ 758557 w 788360"/>
                <a:gd name="connsiteY5" fmla="*/ 1315317 h 19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60" h="1924527">
                  <a:moveTo>
                    <a:pt x="758557" y="1315317"/>
                  </a:moveTo>
                  <a:lnTo>
                    <a:pt x="360797" y="257192"/>
                  </a:lnTo>
                  <a:lnTo>
                    <a:pt x="0" y="0"/>
                  </a:lnTo>
                  <a:lnTo>
                    <a:pt x="358362" y="755559"/>
                  </a:lnTo>
                  <a:lnTo>
                    <a:pt x="788360" y="1924527"/>
                  </a:lnTo>
                  <a:lnTo>
                    <a:pt x="758557" y="1315317"/>
                  </a:lnTo>
                  <a:close/>
                </a:path>
              </a:pathLst>
            </a:custGeom>
            <a:solidFill>
              <a:srgbClr val="1E49E2">
                <a:lumMod val="75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51" name="Freeform: Shape 50">
              <a:extLst>
                <a:ext uri="{FF2B5EF4-FFF2-40B4-BE49-F238E27FC236}">
                  <a16:creationId xmlns:a16="http://schemas.microsoft.com/office/drawing/2014/main" id="{09A6D2BF-76A1-07DC-3826-64E3D57BD84B}"/>
                </a:ext>
              </a:extLst>
            </p:cNvPr>
            <p:cNvSpPr/>
            <p:nvPr/>
          </p:nvSpPr>
          <p:spPr>
            <a:xfrm flipH="1">
              <a:off x="16219205" y="3016090"/>
              <a:ext cx="609492" cy="1528466"/>
            </a:xfrm>
            <a:custGeom>
              <a:avLst/>
              <a:gdLst>
                <a:gd name="connsiteX0" fmla="*/ 630706 w 630705"/>
                <a:gd name="connsiteY0" fmla="*/ 0 h 1581663"/>
                <a:gd name="connsiteX1" fmla="*/ 630404 w 630705"/>
                <a:gd name="connsiteY1" fmla="*/ 2334 h 1581663"/>
                <a:gd name="connsiteX2" fmla="*/ 630344 w 630705"/>
                <a:gd name="connsiteY2" fmla="*/ 2877 h 1581663"/>
                <a:gd name="connsiteX3" fmla="*/ 630303 w 630705"/>
                <a:gd name="connsiteY3" fmla="*/ 2877 h 1581663"/>
                <a:gd name="connsiteX4" fmla="*/ 482190 w 630705"/>
                <a:gd name="connsiteY4" fmla="*/ 1581664 h 1581663"/>
                <a:gd name="connsiteX5" fmla="*/ 121393 w 630705"/>
                <a:gd name="connsiteY5" fmla="*/ 1324472 h 1581663"/>
                <a:gd name="connsiteX6" fmla="*/ 121393 w 630705"/>
                <a:gd name="connsiteY6" fmla="*/ 1324452 h 1581663"/>
                <a:gd name="connsiteX7" fmla="*/ 121372 w 630705"/>
                <a:gd name="connsiteY7" fmla="*/ 1324452 h 1581663"/>
                <a:gd name="connsiteX8" fmla="*/ 0 w 630705"/>
                <a:gd name="connsiteY8" fmla="*/ 506557 h 1581663"/>
                <a:gd name="connsiteX9" fmla="*/ 253087 w 630705"/>
                <a:gd name="connsiteY9" fmla="*/ 2334 h 1581663"/>
                <a:gd name="connsiteX10" fmla="*/ 253188 w 630705"/>
                <a:gd name="connsiteY10" fmla="*/ 2334 h 1581663"/>
                <a:gd name="connsiteX11" fmla="*/ 253550 w 630705"/>
                <a:gd name="connsiteY11" fmla="*/ 0 h 1581663"/>
                <a:gd name="connsiteX12" fmla="*/ 630706 w 630705"/>
                <a:gd name="connsiteY12" fmla="*/ 0 h 158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705" h="1581663">
                  <a:moveTo>
                    <a:pt x="630706" y="0"/>
                  </a:moveTo>
                  <a:lnTo>
                    <a:pt x="630404" y="2334"/>
                  </a:lnTo>
                  <a:lnTo>
                    <a:pt x="630344" y="2877"/>
                  </a:lnTo>
                  <a:lnTo>
                    <a:pt x="630303" y="2877"/>
                  </a:lnTo>
                  <a:lnTo>
                    <a:pt x="482190" y="1581664"/>
                  </a:lnTo>
                  <a:lnTo>
                    <a:pt x="121393" y="1324472"/>
                  </a:lnTo>
                  <a:lnTo>
                    <a:pt x="121393" y="1324452"/>
                  </a:lnTo>
                  <a:lnTo>
                    <a:pt x="121372" y="1324452"/>
                  </a:lnTo>
                  <a:lnTo>
                    <a:pt x="0" y="506557"/>
                  </a:lnTo>
                  <a:lnTo>
                    <a:pt x="253087" y="2334"/>
                  </a:lnTo>
                  <a:lnTo>
                    <a:pt x="253188" y="2334"/>
                  </a:lnTo>
                  <a:lnTo>
                    <a:pt x="253550" y="0"/>
                  </a:lnTo>
                  <a:lnTo>
                    <a:pt x="630706" y="0"/>
                  </a:lnTo>
                  <a:close/>
                </a:path>
              </a:pathLst>
            </a:custGeom>
            <a:solidFill>
              <a:srgbClr val="1E49E2"/>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52" name="Freeform: Shape 51">
              <a:extLst>
                <a:ext uri="{FF2B5EF4-FFF2-40B4-BE49-F238E27FC236}">
                  <a16:creationId xmlns:a16="http://schemas.microsoft.com/office/drawing/2014/main" id="{FA5A0836-CE9F-AC6C-9BF8-799186D7AB51}"/>
                </a:ext>
              </a:extLst>
            </p:cNvPr>
            <p:cNvSpPr/>
            <p:nvPr/>
          </p:nvSpPr>
          <p:spPr>
            <a:xfrm flipH="1">
              <a:off x="15905544" y="3009070"/>
              <a:ext cx="466" cy="1069"/>
            </a:xfrm>
            <a:custGeom>
              <a:avLst/>
              <a:gdLst>
                <a:gd name="connsiteX0" fmla="*/ 483 w 482"/>
                <a:gd name="connsiteY0" fmla="*/ 0 h 1106"/>
                <a:gd name="connsiteX1" fmla="*/ 282 w 482"/>
                <a:gd name="connsiteY1" fmla="*/ 1107 h 1106"/>
                <a:gd name="connsiteX2" fmla="*/ 282 w 482"/>
                <a:gd name="connsiteY2" fmla="*/ 1066 h 1106"/>
                <a:gd name="connsiteX3" fmla="*/ 0 w 482"/>
                <a:gd name="connsiteY3" fmla="*/ 0 h 1106"/>
                <a:gd name="connsiteX4" fmla="*/ 483 w 482"/>
                <a:gd name="connsiteY4" fmla="*/ 0 h 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 h="1106">
                  <a:moveTo>
                    <a:pt x="483" y="0"/>
                  </a:moveTo>
                  <a:lnTo>
                    <a:pt x="282" y="1107"/>
                  </a:lnTo>
                  <a:lnTo>
                    <a:pt x="282" y="1066"/>
                  </a:lnTo>
                  <a:lnTo>
                    <a:pt x="0" y="0"/>
                  </a:lnTo>
                  <a:lnTo>
                    <a:pt x="483" y="0"/>
                  </a:lnTo>
                  <a:close/>
                </a:path>
              </a:pathLst>
            </a:custGeom>
            <a:solidFill>
              <a:srgbClr val="83E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53" name="Freeform: Shape 52">
              <a:extLst>
                <a:ext uri="{FF2B5EF4-FFF2-40B4-BE49-F238E27FC236}">
                  <a16:creationId xmlns:a16="http://schemas.microsoft.com/office/drawing/2014/main" id="{896788F4-18A4-3E79-6A7F-3CF5936E7BC2}"/>
                </a:ext>
              </a:extLst>
            </p:cNvPr>
            <p:cNvSpPr/>
            <p:nvPr/>
          </p:nvSpPr>
          <p:spPr>
            <a:xfrm flipH="1">
              <a:off x="15905329" y="3010140"/>
              <a:ext cx="700" cy="1633"/>
            </a:xfrm>
            <a:custGeom>
              <a:avLst/>
              <a:gdLst>
                <a:gd name="connsiteX0" fmla="*/ 81 w 724"/>
                <a:gd name="connsiteY0" fmla="*/ 1147 h 1690"/>
                <a:gd name="connsiteX1" fmla="*/ 302 w 724"/>
                <a:gd name="connsiteY1" fmla="*/ 0 h 1690"/>
                <a:gd name="connsiteX2" fmla="*/ 724 w 724"/>
                <a:gd name="connsiteY2" fmla="*/ 1690 h 1690"/>
                <a:gd name="connsiteX3" fmla="*/ 0 w 724"/>
                <a:gd name="connsiteY3" fmla="*/ 1690 h 1690"/>
                <a:gd name="connsiteX4" fmla="*/ 81 w 724"/>
                <a:gd name="connsiteY4" fmla="*/ 1147 h 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 h="1690">
                  <a:moveTo>
                    <a:pt x="81" y="1147"/>
                  </a:moveTo>
                  <a:lnTo>
                    <a:pt x="302" y="0"/>
                  </a:lnTo>
                  <a:lnTo>
                    <a:pt x="724" y="1690"/>
                  </a:lnTo>
                  <a:lnTo>
                    <a:pt x="0" y="1690"/>
                  </a:lnTo>
                  <a:lnTo>
                    <a:pt x="81" y="1147"/>
                  </a:lnTo>
                  <a:close/>
                </a:path>
              </a:pathLst>
            </a:custGeom>
            <a:solidFill>
              <a:srgbClr val="83E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54" name="Freeform: Shape 53">
              <a:extLst>
                <a:ext uri="{FF2B5EF4-FFF2-40B4-BE49-F238E27FC236}">
                  <a16:creationId xmlns:a16="http://schemas.microsoft.com/office/drawing/2014/main" id="{4B94D952-C932-DDC9-CDD1-CE19F436EE94}"/>
                </a:ext>
              </a:extLst>
            </p:cNvPr>
            <p:cNvSpPr/>
            <p:nvPr/>
          </p:nvSpPr>
          <p:spPr>
            <a:xfrm flipH="1">
              <a:off x="16200829" y="3040220"/>
              <a:ext cx="7797" cy="2722"/>
            </a:xfrm>
            <a:custGeom>
              <a:avLst/>
              <a:gdLst>
                <a:gd name="connsiteX0" fmla="*/ 8069 w 8068"/>
                <a:gd name="connsiteY0" fmla="*/ 0 h 2817"/>
                <a:gd name="connsiteX1" fmla="*/ 7566 w 8068"/>
                <a:gd name="connsiteY1" fmla="*/ 2274 h 2817"/>
                <a:gd name="connsiteX2" fmla="*/ 7445 w 8068"/>
                <a:gd name="connsiteY2" fmla="*/ 2817 h 2817"/>
                <a:gd name="connsiteX3" fmla="*/ 0 w 8068"/>
                <a:gd name="connsiteY3" fmla="*/ 2817 h 2817"/>
                <a:gd name="connsiteX4" fmla="*/ 60 w 8068"/>
                <a:gd name="connsiteY4" fmla="*/ 2274 h 2817"/>
                <a:gd name="connsiteX5" fmla="*/ 342 w 8068"/>
                <a:gd name="connsiteY5" fmla="*/ 0 h 2817"/>
                <a:gd name="connsiteX6" fmla="*/ 8069 w 8068"/>
                <a:gd name="connsiteY6" fmla="*/ 0 h 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8" h="2817">
                  <a:moveTo>
                    <a:pt x="8069" y="0"/>
                  </a:moveTo>
                  <a:lnTo>
                    <a:pt x="7566" y="2274"/>
                  </a:lnTo>
                  <a:lnTo>
                    <a:pt x="7445" y="2817"/>
                  </a:lnTo>
                  <a:lnTo>
                    <a:pt x="0" y="2817"/>
                  </a:lnTo>
                  <a:lnTo>
                    <a:pt x="60" y="2274"/>
                  </a:lnTo>
                  <a:lnTo>
                    <a:pt x="342" y="0"/>
                  </a:lnTo>
                  <a:lnTo>
                    <a:pt x="8069" y="0"/>
                  </a:lnTo>
                  <a:close/>
                </a:path>
              </a:pathLst>
            </a:custGeom>
            <a:solidFill>
              <a:srgbClr val="007DA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55" name="Freeform: Shape 54">
              <a:extLst>
                <a:ext uri="{FF2B5EF4-FFF2-40B4-BE49-F238E27FC236}">
                  <a16:creationId xmlns:a16="http://schemas.microsoft.com/office/drawing/2014/main" id="{498C248D-AADB-F86C-986B-D445D78EE945}"/>
                </a:ext>
              </a:extLst>
            </p:cNvPr>
            <p:cNvSpPr/>
            <p:nvPr/>
          </p:nvSpPr>
          <p:spPr>
            <a:xfrm flipH="1">
              <a:off x="15914586" y="2413423"/>
              <a:ext cx="287547" cy="626797"/>
            </a:xfrm>
            <a:custGeom>
              <a:avLst/>
              <a:gdLst>
                <a:gd name="connsiteX0" fmla="*/ 297555 w 297555"/>
                <a:gd name="connsiteY0" fmla="*/ 616379 h 648613"/>
                <a:gd name="connsiteX1" fmla="*/ 0 w 297555"/>
                <a:gd name="connsiteY1" fmla="*/ 648614 h 648613"/>
                <a:gd name="connsiteX2" fmla="*/ 20 w 297555"/>
                <a:gd name="connsiteY2" fmla="*/ 648111 h 648613"/>
                <a:gd name="connsiteX3" fmla="*/ 7183 w 297555"/>
                <a:gd name="connsiteY3" fmla="*/ 648111 h 648613"/>
                <a:gd name="connsiteX4" fmla="*/ 143184 w 297555"/>
                <a:gd name="connsiteY4" fmla="*/ 0 h 648613"/>
                <a:gd name="connsiteX5" fmla="*/ 297153 w 297555"/>
                <a:gd name="connsiteY5" fmla="*/ 614750 h 648613"/>
                <a:gd name="connsiteX6" fmla="*/ 297153 w 297555"/>
                <a:gd name="connsiteY6" fmla="*/ 614770 h 648613"/>
                <a:gd name="connsiteX7" fmla="*/ 297555 w 297555"/>
                <a:gd name="connsiteY7" fmla="*/ 616379 h 64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555" h="648613">
                  <a:moveTo>
                    <a:pt x="297555" y="616379"/>
                  </a:moveTo>
                  <a:lnTo>
                    <a:pt x="0" y="648614"/>
                  </a:lnTo>
                  <a:lnTo>
                    <a:pt x="20" y="648111"/>
                  </a:lnTo>
                  <a:lnTo>
                    <a:pt x="7183" y="648111"/>
                  </a:lnTo>
                  <a:lnTo>
                    <a:pt x="143184" y="0"/>
                  </a:lnTo>
                  <a:lnTo>
                    <a:pt x="297153" y="614750"/>
                  </a:lnTo>
                  <a:lnTo>
                    <a:pt x="297153" y="614770"/>
                  </a:lnTo>
                  <a:lnTo>
                    <a:pt x="297555" y="616379"/>
                  </a:lnTo>
                  <a:close/>
                </a:path>
              </a:pathLst>
            </a:custGeom>
            <a:solidFill>
              <a:srgbClr val="00B8F5">
                <a:lumMod val="60000"/>
                <a:lumOff val="4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56" name="Freeform: Shape 55">
              <a:extLst>
                <a:ext uri="{FF2B5EF4-FFF2-40B4-BE49-F238E27FC236}">
                  <a16:creationId xmlns:a16="http://schemas.microsoft.com/office/drawing/2014/main" id="{30F194EF-775E-BA25-79F8-E20552E5A22E}"/>
                </a:ext>
              </a:extLst>
            </p:cNvPr>
            <p:cNvSpPr/>
            <p:nvPr/>
          </p:nvSpPr>
          <p:spPr>
            <a:xfrm flipH="1">
              <a:off x="15914586" y="3007514"/>
              <a:ext cx="661" cy="1555"/>
            </a:xfrm>
            <a:custGeom>
              <a:avLst/>
              <a:gdLst>
                <a:gd name="connsiteX0" fmla="*/ 684 w 684"/>
                <a:gd name="connsiteY0" fmla="*/ 1610 h 1609"/>
                <a:gd name="connsiteX1" fmla="*/ 0 w 684"/>
                <a:gd name="connsiteY1" fmla="*/ 1610 h 1609"/>
                <a:gd name="connsiteX2" fmla="*/ 81 w 684"/>
                <a:gd name="connsiteY2" fmla="*/ 1107 h 1609"/>
                <a:gd name="connsiteX3" fmla="*/ 282 w 684"/>
                <a:gd name="connsiteY3" fmla="*/ 0 h 1609"/>
                <a:gd name="connsiteX4" fmla="*/ 684 w 684"/>
                <a:gd name="connsiteY4" fmla="*/ 1610 h 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 h="1609">
                  <a:moveTo>
                    <a:pt x="684" y="1610"/>
                  </a:moveTo>
                  <a:lnTo>
                    <a:pt x="0" y="1610"/>
                  </a:lnTo>
                  <a:lnTo>
                    <a:pt x="81" y="1107"/>
                  </a:lnTo>
                  <a:lnTo>
                    <a:pt x="282" y="0"/>
                  </a:lnTo>
                  <a:lnTo>
                    <a:pt x="684" y="1610"/>
                  </a:lnTo>
                  <a:close/>
                </a:path>
              </a:pathLst>
            </a:custGeom>
            <a:solidFill>
              <a:srgbClr val="83E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57" name="Freeform: Shape 56">
              <a:extLst>
                <a:ext uri="{FF2B5EF4-FFF2-40B4-BE49-F238E27FC236}">
                  <a16:creationId xmlns:a16="http://schemas.microsoft.com/office/drawing/2014/main" id="{CEEB4657-82C4-5D82-3AC3-8D748291215B}"/>
                </a:ext>
              </a:extLst>
            </p:cNvPr>
            <p:cNvSpPr/>
            <p:nvPr/>
          </p:nvSpPr>
          <p:spPr>
            <a:xfrm flipH="1">
              <a:off x="15652922" y="2280228"/>
              <a:ext cx="410842" cy="739174"/>
            </a:xfrm>
            <a:custGeom>
              <a:avLst/>
              <a:gdLst>
                <a:gd name="connsiteX0" fmla="*/ 272223 w 272222"/>
                <a:gd name="connsiteY0" fmla="*/ 0 h 1077864"/>
                <a:gd name="connsiteX1" fmla="*/ 272223 w 272222"/>
                <a:gd name="connsiteY1" fmla="*/ 428385 h 1077864"/>
                <a:gd name="connsiteX2" fmla="*/ 153969 w 272222"/>
                <a:gd name="connsiteY2" fmla="*/ 1077864 h 1077864"/>
                <a:gd name="connsiteX3" fmla="*/ 153969 w 272222"/>
                <a:gd name="connsiteY3" fmla="*/ 1077844 h 1077864"/>
                <a:gd name="connsiteX4" fmla="*/ 0 w 272222"/>
                <a:gd name="connsiteY4" fmla="*/ 463094 h 1077864"/>
                <a:gd name="connsiteX5" fmla="*/ 70868 w 272222"/>
                <a:gd name="connsiteY5" fmla="*/ 410034 h 1077864"/>
                <a:gd name="connsiteX6" fmla="*/ 272223 w 272222"/>
                <a:gd name="connsiteY6" fmla="*/ 0 h 1077864"/>
                <a:gd name="connsiteX0" fmla="*/ 272223 w 429927"/>
                <a:gd name="connsiteY0" fmla="*/ 0 h 1077864"/>
                <a:gd name="connsiteX1" fmla="*/ 429927 w 429927"/>
                <a:gd name="connsiteY1" fmla="*/ 641286 h 1077864"/>
                <a:gd name="connsiteX2" fmla="*/ 153969 w 429927"/>
                <a:gd name="connsiteY2" fmla="*/ 1077864 h 1077864"/>
                <a:gd name="connsiteX3" fmla="*/ 153969 w 429927"/>
                <a:gd name="connsiteY3" fmla="*/ 1077844 h 1077864"/>
                <a:gd name="connsiteX4" fmla="*/ 0 w 429927"/>
                <a:gd name="connsiteY4" fmla="*/ 463094 h 1077864"/>
                <a:gd name="connsiteX5" fmla="*/ 70868 w 429927"/>
                <a:gd name="connsiteY5" fmla="*/ 410034 h 1077864"/>
                <a:gd name="connsiteX6" fmla="*/ 272223 w 429927"/>
                <a:gd name="connsiteY6" fmla="*/ 0 h 1077864"/>
                <a:gd name="connsiteX0" fmla="*/ 272223 w 429927"/>
                <a:gd name="connsiteY0" fmla="*/ 0 h 1077864"/>
                <a:gd name="connsiteX1" fmla="*/ 429927 w 429927"/>
                <a:gd name="connsiteY1" fmla="*/ 641286 h 1077864"/>
                <a:gd name="connsiteX2" fmla="*/ 153969 w 429927"/>
                <a:gd name="connsiteY2" fmla="*/ 1077864 h 1077864"/>
                <a:gd name="connsiteX3" fmla="*/ 201280 w 429927"/>
                <a:gd name="connsiteY3" fmla="*/ 1077844 h 1077864"/>
                <a:gd name="connsiteX4" fmla="*/ 0 w 429927"/>
                <a:gd name="connsiteY4" fmla="*/ 463094 h 1077864"/>
                <a:gd name="connsiteX5" fmla="*/ 70868 w 429927"/>
                <a:gd name="connsiteY5" fmla="*/ 410034 h 1077864"/>
                <a:gd name="connsiteX6" fmla="*/ 272223 w 429927"/>
                <a:gd name="connsiteY6" fmla="*/ 0 h 1077864"/>
                <a:gd name="connsiteX0" fmla="*/ 272223 w 429927"/>
                <a:gd name="connsiteY0" fmla="*/ 0 h 1085236"/>
                <a:gd name="connsiteX1" fmla="*/ 429927 w 429927"/>
                <a:gd name="connsiteY1" fmla="*/ 641286 h 1085236"/>
                <a:gd name="connsiteX2" fmla="*/ 153969 w 429927"/>
                <a:gd name="connsiteY2" fmla="*/ 1077864 h 1085236"/>
                <a:gd name="connsiteX3" fmla="*/ 154461 w 429927"/>
                <a:gd name="connsiteY3" fmla="*/ 1085236 h 1085236"/>
                <a:gd name="connsiteX4" fmla="*/ 0 w 429927"/>
                <a:gd name="connsiteY4" fmla="*/ 463094 h 1085236"/>
                <a:gd name="connsiteX5" fmla="*/ 70868 w 429927"/>
                <a:gd name="connsiteY5" fmla="*/ 410034 h 1085236"/>
                <a:gd name="connsiteX6" fmla="*/ 272223 w 429927"/>
                <a:gd name="connsiteY6" fmla="*/ 0 h 1085236"/>
                <a:gd name="connsiteX0" fmla="*/ 424999 w 429927"/>
                <a:gd name="connsiteY0" fmla="*/ 0 h 759971"/>
                <a:gd name="connsiteX1" fmla="*/ 429927 w 429927"/>
                <a:gd name="connsiteY1" fmla="*/ 316021 h 759971"/>
                <a:gd name="connsiteX2" fmla="*/ 153969 w 429927"/>
                <a:gd name="connsiteY2" fmla="*/ 752599 h 759971"/>
                <a:gd name="connsiteX3" fmla="*/ 154461 w 429927"/>
                <a:gd name="connsiteY3" fmla="*/ 759971 h 759971"/>
                <a:gd name="connsiteX4" fmla="*/ 0 w 429927"/>
                <a:gd name="connsiteY4" fmla="*/ 137829 h 759971"/>
                <a:gd name="connsiteX5" fmla="*/ 70868 w 429927"/>
                <a:gd name="connsiteY5" fmla="*/ 84769 h 759971"/>
                <a:gd name="connsiteX6" fmla="*/ 424999 w 429927"/>
                <a:gd name="connsiteY6" fmla="*/ 0 h 759971"/>
                <a:gd name="connsiteX0" fmla="*/ 424999 w 425141"/>
                <a:gd name="connsiteY0" fmla="*/ 0 h 759971"/>
                <a:gd name="connsiteX1" fmla="*/ 415143 w 425141"/>
                <a:gd name="connsiteY1" fmla="*/ 296308 h 759971"/>
                <a:gd name="connsiteX2" fmla="*/ 153969 w 425141"/>
                <a:gd name="connsiteY2" fmla="*/ 752599 h 759971"/>
                <a:gd name="connsiteX3" fmla="*/ 154461 w 425141"/>
                <a:gd name="connsiteY3" fmla="*/ 759971 h 759971"/>
                <a:gd name="connsiteX4" fmla="*/ 0 w 425141"/>
                <a:gd name="connsiteY4" fmla="*/ 137829 h 759971"/>
                <a:gd name="connsiteX5" fmla="*/ 70868 w 425141"/>
                <a:gd name="connsiteY5" fmla="*/ 84769 h 759971"/>
                <a:gd name="connsiteX6" fmla="*/ 424999 w 425141"/>
                <a:gd name="connsiteY6" fmla="*/ 0 h 759971"/>
                <a:gd name="connsiteX0" fmla="*/ 424999 w 425141"/>
                <a:gd name="connsiteY0" fmla="*/ 0 h 755043"/>
                <a:gd name="connsiteX1" fmla="*/ 415143 w 425141"/>
                <a:gd name="connsiteY1" fmla="*/ 296308 h 755043"/>
                <a:gd name="connsiteX2" fmla="*/ 153969 w 425141"/>
                <a:gd name="connsiteY2" fmla="*/ 752599 h 755043"/>
                <a:gd name="connsiteX3" fmla="*/ 48503 w 425141"/>
                <a:gd name="connsiteY3" fmla="*/ 755043 h 755043"/>
                <a:gd name="connsiteX4" fmla="*/ 0 w 425141"/>
                <a:gd name="connsiteY4" fmla="*/ 137829 h 755043"/>
                <a:gd name="connsiteX5" fmla="*/ 70868 w 425141"/>
                <a:gd name="connsiteY5" fmla="*/ 84769 h 755043"/>
                <a:gd name="connsiteX6" fmla="*/ 424999 w 425141"/>
                <a:gd name="connsiteY6" fmla="*/ 0 h 755043"/>
                <a:gd name="connsiteX0" fmla="*/ 424999 w 425141"/>
                <a:gd name="connsiteY0" fmla="*/ 0 h 759990"/>
                <a:gd name="connsiteX1" fmla="*/ 415143 w 425141"/>
                <a:gd name="connsiteY1" fmla="*/ 296308 h 759990"/>
                <a:gd name="connsiteX2" fmla="*/ 186002 w 425141"/>
                <a:gd name="connsiteY2" fmla="*/ 759990 h 759990"/>
                <a:gd name="connsiteX3" fmla="*/ 48503 w 425141"/>
                <a:gd name="connsiteY3" fmla="*/ 755043 h 759990"/>
                <a:gd name="connsiteX4" fmla="*/ 0 w 425141"/>
                <a:gd name="connsiteY4" fmla="*/ 137829 h 759990"/>
                <a:gd name="connsiteX5" fmla="*/ 70868 w 425141"/>
                <a:gd name="connsiteY5" fmla="*/ 84769 h 759990"/>
                <a:gd name="connsiteX6" fmla="*/ 424999 w 425141"/>
                <a:gd name="connsiteY6" fmla="*/ 0 h 759990"/>
                <a:gd name="connsiteX0" fmla="*/ 424999 w 425141"/>
                <a:gd name="connsiteY0" fmla="*/ 0 h 764899"/>
                <a:gd name="connsiteX1" fmla="*/ 415143 w 425141"/>
                <a:gd name="connsiteY1" fmla="*/ 296308 h 764899"/>
                <a:gd name="connsiteX2" fmla="*/ 186002 w 425141"/>
                <a:gd name="connsiteY2" fmla="*/ 759990 h 764899"/>
                <a:gd name="connsiteX3" fmla="*/ 144605 w 425141"/>
                <a:gd name="connsiteY3" fmla="*/ 764899 h 764899"/>
                <a:gd name="connsiteX4" fmla="*/ 0 w 425141"/>
                <a:gd name="connsiteY4" fmla="*/ 137829 h 764899"/>
                <a:gd name="connsiteX5" fmla="*/ 70868 w 425141"/>
                <a:gd name="connsiteY5" fmla="*/ 84769 h 764899"/>
                <a:gd name="connsiteX6" fmla="*/ 424999 w 425141"/>
                <a:gd name="connsiteY6" fmla="*/ 0 h 76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141" h="764899">
                  <a:moveTo>
                    <a:pt x="424999" y="0"/>
                  </a:moveTo>
                  <a:cubicBezTo>
                    <a:pt x="426642" y="105340"/>
                    <a:pt x="413500" y="190968"/>
                    <a:pt x="415143" y="296308"/>
                  </a:cubicBezTo>
                  <a:lnTo>
                    <a:pt x="186002" y="759990"/>
                  </a:lnTo>
                  <a:lnTo>
                    <a:pt x="144605" y="764899"/>
                  </a:lnTo>
                  <a:lnTo>
                    <a:pt x="0" y="137829"/>
                  </a:lnTo>
                  <a:lnTo>
                    <a:pt x="70868" y="84769"/>
                  </a:lnTo>
                  <a:lnTo>
                    <a:pt x="424999" y="0"/>
                  </a:lnTo>
                  <a:close/>
                </a:path>
              </a:pathLst>
            </a:custGeom>
            <a:solidFill>
              <a:srgbClr val="83E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58" name="Freeform: Shape 57">
              <a:extLst>
                <a:ext uri="{FF2B5EF4-FFF2-40B4-BE49-F238E27FC236}">
                  <a16:creationId xmlns:a16="http://schemas.microsoft.com/office/drawing/2014/main" id="{0C094F24-C18A-3782-6C29-99F45D5E6C42}"/>
                </a:ext>
              </a:extLst>
            </p:cNvPr>
            <p:cNvSpPr/>
            <p:nvPr/>
          </p:nvSpPr>
          <p:spPr>
            <a:xfrm flipH="1">
              <a:off x="15514947" y="1773022"/>
              <a:ext cx="895118" cy="1267198"/>
            </a:xfrm>
            <a:custGeom>
              <a:avLst/>
              <a:gdLst>
                <a:gd name="connsiteX0" fmla="*/ 415387 w 415386"/>
                <a:gd name="connsiteY0" fmla="*/ 0 h 1111708"/>
                <a:gd name="connsiteX1" fmla="*/ 214031 w 415386"/>
                <a:gd name="connsiteY1" fmla="*/ 410034 h 1111708"/>
                <a:gd name="connsiteX2" fmla="*/ 143164 w 415386"/>
                <a:gd name="connsiteY2" fmla="*/ 463094 h 1111708"/>
                <a:gd name="connsiteX3" fmla="*/ 7163 w 415386"/>
                <a:gd name="connsiteY3" fmla="*/ 1111205 h 1111708"/>
                <a:gd name="connsiteX4" fmla="*/ 7063 w 415386"/>
                <a:gd name="connsiteY4" fmla="*/ 1111708 h 1111708"/>
                <a:gd name="connsiteX5" fmla="*/ 0 w 415386"/>
                <a:gd name="connsiteY5" fmla="*/ 1111708 h 1111708"/>
                <a:gd name="connsiteX6" fmla="*/ 60 w 415386"/>
                <a:gd name="connsiteY6" fmla="*/ 1111205 h 1111708"/>
                <a:gd name="connsiteX7" fmla="*/ 80486 w 415386"/>
                <a:gd name="connsiteY7" fmla="*/ 426433 h 1111708"/>
                <a:gd name="connsiteX8" fmla="*/ 80506 w 415386"/>
                <a:gd name="connsiteY8" fmla="*/ 426433 h 1111708"/>
                <a:gd name="connsiteX9" fmla="*/ 415387 w 415386"/>
                <a:gd name="connsiteY9" fmla="*/ 0 h 1111708"/>
                <a:gd name="connsiteX0" fmla="*/ 415387 w 586114"/>
                <a:gd name="connsiteY0" fmla="*/ 0 h 1111708"/>
                <a:gd name="connsiteX1" fmla="*/ 586114 w 586114"/>
                <a:gd name="connsiteY1" fmla="*/ 328717 h 1111708"/>
                <a:gd name="connsiteX2" fmla="*/ 143164 w 586114"/>
                <a:gd name="connsiteY2" fmla="*/ 463094 h 1111708"/>
                <a:gd name="connsiteX3" fmla="*/ 7163 w 586114"/>
                <a:gd name="connsiteY3" fmla="*/ 1111205 h 1111708"/>
                <a:gd name="connsiteX4" fmla="*/ 7063 w 586114"/>
                <a:gd name="connsiteY4" fmla="*/ 1111708 h 1111708"/>
                <a:gd name="connsiteX5" fmla="*/ 0 w 586114"/>
                <a:gd name="connsiteY5" fmla="*/ 1111708 h 1111708"/>
                <a:gd name="connsiteX6" fmla="*/ 60 w 586114"/>
                <a:gd name="connsiteY6" fmla="*/ 1111205 h 1111708"/>
                <a:gd name="connsiteX7" fmla="*/ 80486 w 586114"/>
                <a:gd name="connsiteY7" fmla="*/ 426433 h 1111708"/>
                <a:gd name="connsiteX8" fmla="*/ 80506 w 586114"/>
                <a:gd name="connsiteY8" fmla="*/ 426433 h 1111708"/>
                <a:gd name="connsiteX9" fmla="*/ 415387 w 586114"/>
                <a:gd name="connsiteY9" fmla="*/ 0 h 1111708"/>
                <a:gd name="connsiteX0" fmla="*/ 415387 w 586114"/>
                <a:gd name="connsiteY0" fmla="*/ 0 h 1111708"/>
                <a:gd name="connsiteX1" fmla="*/ 586114 w 586114"/>
                <a:gd name="connsiteY1" fmla="*/ 328717 h 1111708"/>
                <a:gd name="connsiteX2" fmla="*/ 145628 w 586114"/>
                <a:gd name="connsiteY2" fmla="*/ 458165 h 1111708"/>
                <a:gd name="connsiteX3" fmla="*/ 7163 w 586114"/>
                <a:gd name="connsiteY3" fmla="*/ 1111205 h 1111708"/>
                <a:gd name="connsiteX4" fmla="*/ 7063 w 586114"/>
                <a:gd name="connsiteY4" fmla="*/ 1111708 h 1111708"/>
                <a:gd name="connsiteX5" fmla="*/ 0 w 586114"/>
                <a:gd name="connsiteY5" fmla="*/ 1111708 h 1111708"/>
                <a:gd name="connsiteX6" fmla="*/ 60 w 586114"/>
                <a:gd name="connsiteY6" fmla="*/ 1111205 h 1111708"/>
                <a:gd name="connsiteX7" fmla="*/ 80486 w 586114"/>
                <a:gd name="connsiteY7" fmla="*/ 426433 h 1111708"/>
                <a:gd name="connsiteX8" fmla="*/ 80506 w 586114"/>
                <a:gd name="connsiteY8" fmla="*/ 426433 h 1111708"/>
                <a:gd name="connsiteX9" fmla="*/ 415387 w 586114"/>
                <a:gd name="connsiteY9" fmla="*/ 0 h 1111708"/>
                <a:gd name="connsiteX0" fmla="*/ 789934 w 789934"/>
                <a:gd name="connsiteY0" fmla="*/ 0 h 1234915"/>
                <a:gd name="connsiteX1" fmla="*/ 586114 w 789934"/>
                <a:gd name="connsiteY1" fmla="*/ 451924 h 1234915"/>
                <a:gd name="connsiteX2" fmla="*/ 145628 w 789934"/>
                <a:gd name="connsiteY2" fmla="*/ 581372 h 1234915"/>
                <a:gd name="connsiteX3" fmla="*/ 7163 w 789934"/>
                <a:gd name="connsiteY3" fmla="*/ 1234412 h 1234915"/>
                <a:gd name="connsiteX4" fmla="*/ 7063 w 789934"/>
                <a:gd name="connsiteY4" fmla="*/ 1234915 h 1234915"/>
                <a:gd name="connsiteX5" fmla="*/ 0 w 789934"/>
                <a:gd name="connsiteY5" fmla="*/ 1234915 h 1234915"/>
                <a:gd name="connsiteX6" fmla="*/ 60 w 789934"/>
                <a:gd name="connsiteY6" fmla="*/ 1234412 h 1234915"/>
                <a:gd name="connsiteX7" fmla="*/ 80486 w 789934"/>
                <a:gd name="connsiteY7" fmla="*/ 549640 h 1234915"/>
                <a:gd name="connsiteX8" fmla="*/ 80506 w 789934"/>
                <a:gd name="connsiteY8" fmla="*/ 549640 h 1234915"/>
                <a:gd name="connsiteX9" fmla="*/ 789934 w 789934"/>
                <a:gd name="connsiteY9" fmla="*/ 0 h 1234915"/>
                <a:gd name="connsiteX0" fmla="*/ 1080701 w 1080701"/>
                <a:gd name="connsiteY0" fmla="*/ 0 h 1165919"/>
                <a:gd name="connsiteX1" fmla="*/ 586114 w 1080701"/>
                <a:gd name="connsiteY1" fmla="*/ 382928 h 1165919"/>
                <a:gd name="connsiteX2" fmla="*/ 145628 w 1080701"/>
                <a:gd name="connsiteY2" fmla="*/ 512376 h 1165919"/>
                <a:gd name="connsiteX3" fmla="*/ 7163 w 1080701"/>
                <a:gd name="connsiteY3" fmla="*/ 1165416 h 1165919"/>
                <a:gd name="connsiteX4" fmla="*/ 7063 w 1080701"/>
                <a:gd name="connsiteY4" fmla="*/ 1165919 h 1165919"/>
                <a:gd name="connsiteX5" fmla="*/ 0 w 1080701"/>
                <a:gd name="connsiteY5" fmla="*/ 1165919 h 1165919"/>
                <a:gd name="connsiteX6" fmla="*/ 60 w 1080701"/>
                <a:gd name="connsiteY6" fmla="*/ 1165416 h 1165919"/>
                <a:gd name="connsiteX7" fmla="*/ 80486 w 1080701"/>
                <a:gd name="connsiteY7" fmla="*/ 480644 h 1165919"/>
                <a:gd name="connsiteX8" fmla="*/ 80506 w 1080701"/>
                <a:gd name="connsiteY8" fmla="*/ 480644 h 1165919"/>
                <a:gd name="connsiteX9" fmla="*/ 1080701 w 1080701"/>
                <a:gd name="connsiteY9" fmla="*/ 0 h 1165919"/>
                <a:gd name="connsiteX0" fmla="*/ 772686 w 772686"/>
                <a:gd name="connsiteY0" fmla="*/ 0 h 1358120"/>
                <a:gd name="connsiteX1" fmla="*/ 586114 w 772686"/>
                <a:gd name="connsiteY1" fmla="*/ 575129 h 1358120"/>
                <a:gd name="connsiteX2" fmla="*/ 145628 w 772686"/>
                <a:gd name="connsiteY2" fmla="*/ 704577 h 1358120"/>
                <a:gd name="connsiteX3" fmla="*/ 7163 w 772686"/>
                <a:gd name="connsiteY3" fmla="*/ 1357617 h 1358120"/>
                <a:gd name="connsiteX4" fmla="*/ 7063 w 772686"/>
                <a:gd name="connsiteY4" fmla="*/ 1358120 h 1358120"/>
                <a:gd name="connsiteX5" fmla="*/ 0 w 772686"/>
                <a:gd name="connsiteY5" fmla="*/ 1358120 h 1358120"/>
                <a:gd name="connsiteX6" fmla="*/ 60 w 772686"/>
                <a:gd name="connsiteY6" fmla="*/ 1357617 h 1358120"/>
                <a:gd name="connsiteX7" fmla="*/ 80486 w 772686"/>
                <a:gd name="connsiteY7" fmla="*/ 672845 h 1358120"/>
                <a:gd name="connsiteX8" fmla="*/ 80506 w 772686"/>
                <a:gd name="connsiteY8" fmla="*/ 672845 h 1358120"/>
                <a:gd name="connsiteX9" fmla="*/ 772686 w 772686"/>
                <a:gd name="connsiteY9" fmla="*/ 0 h 1358120"/>
                <a:gd name="connsiteX0" fmla="*/ 963234 w 963234"/>
                <a:gd name="connsiteY0" fmla="*/ 0 h 1358120"/>
                <a:gd name="connsiteX1" fmla="*/ 776662 w 963234"/>
                <a:gd name="connsiteY1" fmla="*/ 575129 h 1358120"/>
                <a:gd name="connsiteX2" fmla="*/ 336176 w 963234"/>
                <a:gd name="connsiteY2" fmla="*/ 704577 h 1358120"/>
                <a:gd name="connsiteX3" fmla="*/ 197711 w 963234"/>
                <a:gd name="connsiteY3" fmla="*/ 1357617 h 1358120"/>
                <a:gd name="connsiteX4" fmla="*/ 197611 w 963234"/>
                <a:gd name="connsiteY4" fmla="*/ 1358120 h 1358120"/>
                <a:gd name="connsiteX5" fmla="*/ 190548 w 963234"/>
                <a:gd name="connsiteY5" fmla="*/ 1358120 h 1358120"/>
                <a:gd name="connsiteX6" fmla="*/ 190608 w 963234"/>
                <a:gd name="connsiteY6" fmla="*/ 1357617 h 1358120"/>
                <a:gd name="connsiteX7" fmla="*/ 271034 w 963234"/>
                <a:gd name="connsiteY7" fmla="*/ 672845 h 1358120"/>
                <a:gd name="connsiteX8" fmla="*/ 0 w 963234"/>
                <a:gd name="connsiteY8" fmla="*/ 497892 h 1358120"/>
                <a:gd name="connsiteX9" fmla="*/ 963234 w 963234"/>
                <a:gd name="connsiteY9" fmla="*/ 0 h 1358120"/>
                <a:gd name="connsiteX0" fmla="*/ 936128 w 936128"/>
                <a:gd name="connsiteY0" fmla="*/ 0 h 1294052"/>
                <a:gd name="connsiteX1" fmla="*/ 776662 w 936128"/>
                <a:gd name="connsiteY1" fmla="*/ 511061 h 1294052"/>
                <a:gd name="connsiteX2" fmla="*/ 336176 w 936128"/>
                <a:gd name="connsiteY2" fmla="*/ 640509 h 1294052"/>
                <a:gd name="connsiteX3" fmla="*/ 197711 w 936128"/>
                <a:gd name="connsiteY3" fmla="*/ 1293549 h 1294052"/>
                <a:gd name="connsiteX4" fmla="*/ 197611 w 936128"/>
                <a:gd name="connsiteY4" fmla="*/ 1294052 h 1294052"/>
                <a:gd name="connsiteX5" fmla="*/ 190548 w 936128"/>
                <a:gd name="connsiteY5" fmla="*/ 1294052 h 1294052"/>
                <a:gd name="connsiteX6" fmla="*/ 190608 w 936128"/>
                <a:gd name="connsiteY6" fmla="*/ 1293549 h 1294052"/>
                <a:gd name="connsiteX7" fmla="*/ 271034 w 936128"/>
                <a:gd name="connsiteY7" fmla="*/ 608777 h 1294052"/>
                <a:gd name="connsiteX8" fmla="*/ 0 w 936128"/>
                <a:gd name="connsiteY8" fmla="*/ 433824 h 1294052"/>
                <a:gd name="connsiteX9" fmla="*/ 936128 w 936128"/>
                <a:gd name="connsiteY9" fmla="*/ 0 h 1294052"/>
                <a:gd name="connsiteX0" fmla="*/ 901631 w 901631"/>
                <a:gd name="connsiteY0" fmla="*/ 0 h 1311301"/>
                <a:gd name="connsiteX1" fmla="*/ 776662 w 901631"/>
                <a:gd name="connsiteY1" fmla="*/ 528310 h 1311301"/>
                <a:gd name="connsiteX2" fmla="*/ 336176 w 901631"/>
                <a:gd name="connsiteY2" fmla="*/ 657758 h 1311301"/>
                <a:gd name="connsiteX3" fmla="*/ 197711 w 901631"/>
                <a:gd name="connsiteY3" fmla="*/ 1310798 h 1311301"/>
                <a:gd name="connsiteX4" fmla="*/ 197611 w 901631"/>
                <a:gd name="connsiteY4" fmla="*/ 1311301 h 1311301"/>
                <a:gd name="connsiteX5" fmla="*/ 190548 w 901631"/>
                <a:gd name="connsiteY5" fmla="*/ 1311301 h 1311301"/>
                <a:gd name="connsiteX6" fmla="*/ 190608 w 901631"/>
                <a:gd name="connsiteY6" fmla="*/ 1310798 h 1311301"/>
                <a:gd name="connsiteX7" fmla="*/ 271034 w 901631"/>
                <a:gd name="connsiteY7" fmla="*/ 626026 h 1311301"/>
                <a:gd name="connsiteX8" fmla="*/ 0 w 901631"/>
                <a:gd name="connsiteY8" fmla="*/ 451073 h 1311301"/>
                <a:gd name="connsiteX9" fmla="*/ 901631 w 901631"/>
                <a:gd name="connsiteY9" fmla="*/ 0 h 1311301"/>
                <a:gd name="connsiteX0" fmla="*/ 926272 w 926272"/>
                <a:gd name="connsiteY0" fmla="*/ 0 h 1311301"/>
                <a:gd name="connsiteX1" fmla="*/ 801303 w 926272"/>
                <a:gd name="connsiteY1" fmla="*/ 528310 h 1311301"/>
                <a:gd name="connsiteX2" fmla="*/ 360817 w 926272"/>
                <a:gd name="connsiteY2" fmla="*/ 657758 h 1311301"/>
                <a:gd name="connsiteX3" fmla="*/ 222352 w 926272"/>
                <a:gd name="connsiteY3" fmla="*/ 1310798 h 1311301"/>
                <a:gd name="connsiteX4" fmla="*/ 222252 w 926272"/>
                <a:gd name="connsiteY4" fmla="*/ 1311301 h 1311301"/>
                <a:gd name="connsiteX5" fmla="*/ 215189 w 926272"/>
                <a:gd name="connsiteY5" fmla="*/ 1311301 h 1311301"/>
                <a:gd name="connsiteX6" fmla="*/ 215249 w 926272"/>
                <a:gd name="connsiteY6" fmla="*/ 1310798 h 1311301"/>
                <a:gd name="connsiteX7" fmla="*/ 295675 w 926272"/>
                <a:gd name="connsiteY7" fmla="*/ 626026 h 1311301"/>
                <a:gd name="connsiteX8" fmla="*/ 0 w 926272"/>
                <a:gd name="connsiteY8" fmla="*/ 453537 h 1311301"/>
                <a:gd name="connsiteX9" fmla="*/ 926272 w 926272"/>
                <a:gd name="connsiteY9" fmla="*/ 0 h 13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272" h="1311301">
                  <a:moveTo>
                    <a:pt x="926272" y="0"/>
                  </a:moveTo>
                  <a:lnTo>
                    <a:pt x="801303" y="528310"/>
                  </a:lnTo>
                  <a:lnTo>
                    <a:pt x="360817" y="657758"/>
                  </a:lnTo>
                  <a:lnTo>
                    <a:pt x="222352" y="1310798"/>
                  </a:lnTo>
                  <a:cubicBezTo>
                    <a:pt x="222319" y="1310966"/>
                    <a:pt x="222285" y="1311133"/>
                    <a:pt x="222252" y="1311301"/>
                  </a:cubicBezTo>
                  <a:lnTo>
                    <a:pt x="215189" y="1311301"/>
                  </a:lnTo>
                  <a:cubicBezTo>
                    <a:pt x="215209" y="1311133"/>
                    <a:pt x="215229" y="1310966"/>
                    <a:pt x="215249" y="1310798"/>
                  </a:cubicBezTo>
                  <a:lnTo>
                    <a:pt x="295675" y="626026"/>
                  </a:lnTo>
                  <a:lnTo>
                    <a:pt x="0" y="453537"/>
                  </a:lnTo>
                  <a:lnTo>
                    <a:pt x="926272" y="0"/>
                  </a:lnTo>
                  <a:close/>
                </a:path>
              </a:pathLst>
            </a:custGeom>
            <a:solidFill>
              <a:srgbClr val="00B8F5"/>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59" name="Freeform: Shape 58">
              <a:extLst>
                <a:ext uri="{FF2B5EF4-FFF2-40B4-BE49-F238E27FC236}">
                  <a16:creationId xmlns:a16="http://schemas.microsoft.com/office/drawing/2014/main" id="{993E8240-2077-F1BF-E433-FB42BE22E8A6}"/>
                </a:ext>
              </a:extLst>
            </p:cNvPr>
            <p:cNvSpPr/>
            <p:nvPr/>
          </p:nvSpPr>
          <p:spPr>
            <a:xfrm flipH="1">
              <a:off x="14925177" y="1455705"/>
              <a:ext cx="596697" cy="457811"/>
            </a:xfrm>
            <a:custGeom>
              <a:avLst/>
              <a:gdLst>
                <a:gd name="connsiteX0" fmla="*/ 631430 w 743969"/>
                <a:gd name="connsiteY0" fmla="*/ 621591 h 1048023"/>
                <a:gd name="connsiteX1" fmla="*/ 296529 w 743969"/>
                <a:gd name="connsiteY1" fmla="*/ 1048024 h 1048023"/>
                <a:gd name="connsiteX2" fmla="*/ 0 w 743969"/>
                <a:gd name="connsiteY2" fmla="*/ 869145 h 1048023"/>
                <a:gd name="connsiteX3" fmla="*/ 281217 w 743969"/>
                <a:gd name="connsiteY3" fmla="*/ 786224 h 1048023"/>
                <a:gd name="connsiteX4" fmla="*/ 743969 w 743969"/>
                <a:gd name="connsiteY4" fmla="*/ 0 h 1048023"/>
                <a:gd name="connsiteX5" fmla="*/ 631430 w 743969"/>
                <a:gd name="connsiteY5" fmla="*/ 621591 h 1048023"/>
                <a:gd name="connsiteX0" fmla="*/ 1013370 w 1013370"/>
                <a:gd name="connsiteY0" fmla="*/ 503313 h 1048024"/>
                <a:gd name="connsiteX1" fmla="*/ 296529 w 1013370"/>
                <a:gd name="connsiteY1" fmla="*/ 1048024 h 1048024"/>
                <a:gd name="connsiteX2" fmla="*/ 0 w 1013370"/>
                <a:gd name="connsiteY2" fmla="*/ 869145 h 1048024"/>
                <a:gd name="connsiteX3" fmla="*/ 281217 w 1013370"/>
                <a:gd name="connsiteY3" fmla="*/ 786224 h 1048024"/>
                <a:gd name="connsiteX4" fmla="*/ 743969 w 1013370"/>
                <a:gd name="connsiteY4" fmla="*/ 0 h 1048024"/>
                <a:gd name="connsiteX5" fmla="*/ 1013370 w 1013370"/>
                <a:gd name="connsiteY5" fmla="*/ 503313 h 1048024"/>
                <a:gd name="connsiteX0" fmla="*/ 1013370 w 1537418"/>
                <a:gd name="connsiteY0" fmla="*/ 409677 h 954388"/>
                <a:gd name="connsiteX1" fmla="*/ 296529 w 1537418"/>
                <a:gd name="connsiteY1" fmla="*/ 954388 h 954388"/>
                <a:gd name="connsiteX2" fmla="*/ 0 w 1537418"/>
                <a:gd name="connsiteY2" fmla="*/ 775509 h 954388"/>
                <a:gd name="connsiteX3" fmla="*/ 281217 w 1537418"/>
                <a:gd name="connsiteY3" fmla="*/ 692588 h 954388"/>
                <a:gd name="connsiteX4" fmla="*/ 1537418 w 1537418"/>
                <a:gd name="connsiteY4" fmla="*/ 0 h 954388"/>
                <a:gd name="connsiteX5" fmla="*/ 1013370 w 1537418"/>
                <a:gd name="connsiteY5" fmla="*/ 409677 h 954388"/>
                <a:gd name="connsiteX0" fmla="*/ 1318922 w 1537418"/>
                <a:gd name="connsiteY0" fmla="*/ 473745 h 954388"/>
                <a:gd name="connsiteX1" fmla="*/ 296529 w 1537418"/>
                <a:gd name="connsiteY1" fmla="*/ 954388 h 954388"/>
                <a:gd name="connsiteX2" fmla="*/ 0 w 1537418"/>
                <a:gd name="connsiteY2" fmla="*/ 775509 h 954388"/>
                <a:gd name="connsiteX3" fmla="*/ 281217 w 1537418"/>
                <a:gd name="connsiteY3" fmla="*/ 692588 h 954388"/>
                <a:gd name="connsiteX4" fmla="*/ 1537418 w 1537418"/>
                <a:gd name="connsiteY4" fmla="*/ 0 h 954388"/>
                <a:gd name="connsiteX5" fmla="*/ 1318922 w 1537418"/>
                <a:gd name="connsiteY5" fmla="*/ 473745 h 954388"/>
                <a:gd name="connsiteX0" fmla="*/ 1318922 w 1537418"/>
                <a:gd name="connsiteY0" fmla="*/ 473745 h 775509"/>
                <a:gd name="connsiteX1" fmla="*/ 1060409 w 1537418"/>
                <a:gd name="connsiteY1" fmla="*/ 387638 h 775509"/>
                <a:gd name="connsiteX2" fmla="*/ 0 w 1537418"/>
                <a:gd name="connsiteY2" fmla="*/ 775509 h 775509"/>
                <a:gd name="connsiteX3" fmla="*/ 281217 w 1537418"/>
                <a:gd name="connsiteY3" fmla="*/ 692588 h 775509"/>
                <a:gd name="connsiteX4" fmla="*/ 1537418 w 1537418"/>
                <a:gd name="connsiteY4" fmla="*/ 0 h 775509"/>
                <a:gd name="connsiteX5" fmla="*/ 1318922 w 1537418"/>
                <a:gd name="connsiteY5" fmla="*/ 473745 h 775509"/>
                <a:gd name="connsiteX0" fmla="*/ 1318922 w 1537418"/>
                <a:gd name="connsiteY0" fmla="*/ 473745 h 775509"/>
                <a:gd name="connsiteX1" fmla="*/ 1016054 w 1537418"/>
                <a:gd name="connsiteY1" fmla="*/ 402422 h 775509"/>
                <a:gd name="connsiteX2" fmla="*/ 0 w 1537418"/>
                <a:gd name="connsiteY2" fmla="*/ 775509 h 775509"/>
                <a:gd name="connsiteX3" fmla="*/ 281217 w 1537418"/>
                <a:gd name="connsiteY3" fmla="*/ 692588 h 775509"/>
                <a:gd name="connsiteX4" fmla="*/ 1537418 w 1537418"/>
                <a:gd name="connsiteY4" fmla="*/ 0 h 775509"/>
                <a:gd name="connsiteX5" fmla="*/ 1318922 w 1537418"/>
                <a:gd name="connsiteY5" fmla="*/ 473745 h 775509"/>
                <a:gd name="connsiteX0" fmla="*/ 1318922 w 1537418"/>
                <a:gd name="connsiteY0" fmla="*/ 473745 h 775509"/>
                <a:gd name="connsiteX1" fmla="*/ 1016054 w 1537418"/>
                <a:gd name="connsiteY1" fmla="*/ 402422 h 775509"/>
                <a:gd name="connsiteX2" fmla="*/ 0 w 1537418"/>
                <a:gd name="connsiteY2" fmla="*/ 775509 h 775509"/>
                <a:gd name="connsiteX3" fmla="*/ 271360 w 1537418"/>
                <a:gd name="connsiteY3" fmla="*/ 727085 h 775509"/>
                <a:gd name="connsiteX4" fmla="*/ 1537418 w 1537418"/>
                <a:gd name="connsiteY4" fmla="*/ 0 h 775509"/>
                <a:gd name="connsiteX5" fmla="*/ 1318922 w 1537418"/>
                <a:gd name="connsiteY5" fmla="*/ 473745 h 775509"/>
                <a:gd name="connsiteX0" fmla="*/ 1047562 w 1266058"/>
                <a:gd name="connsiteY0" fmla="*/ 473745 h 982496"/>
                <a:gd name="connsiteX1" fmla="*/ 744694 w 1266058"/>
                <a:gd name="connsiteY1" fmla="*/ 402422 h 982496"/>
                <a:gd name="connsiteX2" fmla="*/ 4622 w 1266058"/>
                <a:gd name="connsiteY2" fmla="*/ 982496 h 982496"/>
                <a:gd name="connsiteX3" fmla="*/ 0 w 1266058"/>
                <a:gd name="connsiteY3" fmla="*/ 727085 h 982496"/>
                <a:gd name="connsiteX4" fmla="*/ 1266058 w 1266058"/>
                <a:gd name="connsiteY4" fmla="*/ 0 h 982496"/>
                <a:gd name="connsiteX5" fmla="*/ 1047562 w 1266058"/>
                <a:gd name="connsiteY5" fmla="*/ 473745 h 982496"/>
                <a:gd name="connsiteX0" fmla="*/ 1293975 w 1512471"/>
                <a:gd name="connsiteY0" fmla="*/ 473745 h 982496"/>
                <a:gd name="connsiteX1" fmla="*/ 991107 w 1512471"/>
                <a:gd name="connsiteY1" fmla="*/ 402422 h 982496"/>
                <a:gd name="connsiteX2" fmla="*/ 251035 w 1512471"/>
                <a:gd name="connsiteY2" fmla="*/ 982496 h 982496"/>
                <a:gd name="connsiteX3" fmla="*/ 0 w 1512471"/>
                <a:gd name="connsiteY3" fmla="*/ 776368 h 982496"/>
                <a:gd name="connsiteX4" fmla="*/ 1512471 w 1512471"/>
                <a:gd name="connsiteY4" fmla="*/ 0 h 982496"/>
                <a:gd name="connsiteX5" fmla="*/ 1293975 w 1512471"/>
                <a:gd name="connsiteY5" fmla="*/ 473745 h 982496"/>
                <a:gd name="connsiteX0" fmla="*/ 1293975 w 1512471"/>
                <a:gd name="connsiteY0" fmla="*/ 473745 h 787947"/>
                <a:gd name="connsiteX1" fmla="*/ 991107 w 1512471"/>
                <a:gd name="connsiteY1" fmla="*/ 402422 h 787947"/>
                <a:gd name="connsiteX2" fmla="*/ 950848 w 1512471"/>
                <a:gd name="connsiteY2" fmla="*/ 531560 h 787947"/>
                <a:gd name="connsiteX3" fmla="*/ 0 w 1512471"/>
                <a:gd name="connsiteY3" fmla="*/ 776368 h 787947"/>
                <a:gd name="connsiteX4" fmla="*/ 1512471 w 1512471"/>
                <a:gd name="connsiteY4" fmla="*/ 0 h 787947"/>
                <a:gd name="connsiteX5" fmla="*/ 1293975 w 1512471"/>
                <a:gd name="connsiteY5" fmla="*/ 473745 h 787947"/>
                <a:gd name="connsiteX0" fmla="*/ 1293975 w 1512471"/>
                <a:gd name="connsiteY0" fmla="*/ 473745 h 776368"/>
                <a:gd name="connsiteX1" fmla="*/ 991107 w 1512471"/>
                <a:gd name="connsiteY1" fmla="*/ 402422 h 776368"/>
                <a:gd name="connsiteX2" fmla="*/ 0 w 1512471"/>
                <a:gd name="connsiteY2" fmla="*/ 776368 h 776368"/>
                <a:gd name="connsiteX3" fmla="*/ 1512471 w 1512471"/>
                <a:gd name="connsiteY3" fmla="*/ 0 h 776368"/>
                <a:gd name="connsiteX4" fmla="*/ 1293975 w 1512471"/>
                <a:gd name="connsiteY4" fmla="*/ 473745 h 776368"/>
                <a:gd name="connsiteX0" fmla="*/ 302868 w 521364"/>
                <a:gd name="connsiteY0" fmla="*/ 473745 h 473745"/>
                <a:gd name="connsiteX1" fmla="*/ 0 w 521364"/>
                <a:gd name="connsiteY1" fmla="*/ 402422 h 473745"/>
                <a:gd name="connsiteX2" fmla="*/ 521364 w 521364"/>
                <a:gd name="connsiteY2" fmla="*/ 0 h 473745"/>
                <a:gd name="connsiteX3" fmla="*/ 302868 w 521364"/>
                <a:gd name="connsiteY3" fmla="*/ 473745 h 473745"/>
                <a:gd name="connsiteX0" fmla="*/ 398969 w 617465"/>
                <a:gd name="connsiteY0" fmla="*/ 473745 h 473745"/>
                <a:gd name="connsiteX1" fmla="*/ 0 w 617465"/>
                <a:gd name="connsiteY1" fmla="*/ 323570 h 473745"/>
                <a:gd name="connsiteX2" fmla="*/ 617465 w 617465"/>
                <a:gd name="connsiteY2" fmla="*/ 0 h 473745"/>
                <a:gd name="connsiteX3" fmla="*/ 398969 w 617465"/>
                <a:gd name="connsiteY3" fmla="*/ 473745 h 473745"/>
              </a:gdLst>
              <a:ahLst/>
              <a:cxnLst>
                <a:cxn ang="0">
                  <a:pos x="connsiteX0" y="connsiteY0"/>
                </a:cxn>
                <a:cxn ang="0">
                  <a:pos x="connsiteX1" y="connsiteY1"/>
                </a:cxn>
                <a:cxn ang="0">
                  <a:pos x="connsiteX2" y="connsiteY2"/>
                </a:cxn>
                <a:cxn ang="0">
                  <a:pos x="connsiteX3" y="connsiteY3"/>
                </a:cxn>
              </a:cxnLst>
              <a:rect l="l" t="t" r="r" b="b"/>
              <a:pathLst>
                <a:path w="617465" h="473745">
                  <a:moveTo>
                    <a:pt x="398969" y="473745"/>
                  </a:moveTo>
                  <a:lnTo>
                    <a:pt x="0" y="323570"/>
                  </a:lnTo>
                  <a:lnTo>
                    <a:pt x="617465" y="0"/>
                  </a:lnTo>
                  <a:lnTo>
                    <a:pt x="398969" y="473745"/>
                  </a:lnTo>
                  <a:close/>
                </a:path>
              </a:pathLst>
            </a:custGeom>
            <a:solidFill>
              <a:srgbClr val="00B8F5">
                <a:lumMod val="20000"/>
                <a:lumOff val="8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60" name="Freeform: Shape 59">
              <a:extLst>
                <a:ext uri="{FF2B5EF4-FFF2-40B4-BE49-F238E27FC236}">
                  <a16:creationId xmlns:a16="http://schemas.microsoft.com/office/drawing/2014/main" id="{7AFB3142-C867-4331-0C09-3065D4A6943B}"/>
                </a:ext>
              </a:extLst>
            </p:cNvPr>
            <p:cNvSpPr/>
            <p:nvPr/>
          </p:nvSpPr>
          <p:spPr>
            <a:xfrm flipH="1">
              <a:off x="16499712" y="2774081"/>
              <a:ext cx="455821" cy="234988"/>
            </a:xfrm>
            <a:custGeom>
              <a:avLst/>
              <a:gdLst>
                <a:gd name="connsiteX0" fmla="*/ 433818 w 471686"/>
                <a:gd name="connsiteY0" fmla="*/ 242664 h 243167"/>
                <a:gd name="connsiteX1" fmla="*/ 433778 w 471686"/>
                <a:gd name="connsiteY1" fmla="*/ 242946 h 243167"/>
                <a:gd name="connsiteX2" fmla="*/ 433797 w 471686"/>
                <a:gd name="connsiteY2" fmla="*/ 243167 h 243167"/>
                <a:gd name="connsiteX3" fmla="*/ 0 w 471686"/>
                <a:gd name="connsiteY3" fmla="*/ 227050 h 243167"/>
                <a:gd name="connsiteX4" fmla="*/ 70526 w 471686"/>
                <a:gd name="connsiteY4" fmla="*/ 109299 h 243167"/>
                <a:gd name="connsiteX5" fmla="*/ 471686 w 471686"/>
                <a:gd name="connsiteY5" fmla="*/ 0 h 243167"/>
                <a:gd name="connsiteX6" fmla="*/ 433818 w 471686"/>
                <a:gd name="connsiteY6" fmla="*/ 242664 h 24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86" h="243167">
                  <a:moveTo>
                    <a:pt x="433818" y="242664"/>
                  </a:moveTo>
                  <a:lnTo>
                    <a:pt x="433778" y="242946"/>
                  </a:lnTo>
                  <a:lnTo>
                    <a:pt x="433797" y="243167"/>
                  </a:lnTo>
                  <a:lnTo>
                    <a:pt x="0" y="227050"/>
                  </a:lnTo>
                  <a:lnTo>
                    <a:pt x="70526" y="109299"/>
                  </a:lnTo>
                  <a:lnTo>
                    <a:pt x="471686" y="0"/>
                  </a:lnTo>
                  <a:lnTo>
                    <a:pt x="433818" y="242664"/>
                  </a:lnTo>
                  <a:close/>
                </a:path>
              </a:pathLst>
            </a:custGeom>
            <a:solidFill>
              <a:srgbClr val="00B8F5">
                <a:lumMod val="20000"/>
                <a:lumOff val="80000"/>
              </a:srgbClr>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61" name="Freeform: Shape 60">
              <a:extLst>
                <a:ext uri="{FF2B5EF4-FFF2-40B4-BE49-F238E27FC236}">
                  <a16:creationId xmlns:a16="http://schemas.microsoft.com/office/drawing/2014/main" id="{B7209CBB-6419-3FFD-B0A0-F156CFAF0538}"/>
                </a:ext>
              </a:extLst>
            </p:cNvPr>
            <p:cNvSpPr/>
            <p:nvPr/>
          </p:nvSpPr>
          <p:spPr>
            <a:xfrm flipH="1">
              <a:off x="16124333" y="2205129"/>
              <a:ext cx="507155" cy="835089"/>
            </a:xfrm>
            <a:custGeom>
              <a:avLst/>
              <a:gdLst>
                <a:gd name="connsiteX0" fmla="*/ 524807 w 524806"/>
                <a:gd name="connsiteY0" fmla="*/ 178879 h 864154"/>
                <a:gd name="connsiteX1" fmla="*/ 444381 w 524806"/>
                <a:gd name="connsiteY1" fmla="*/ 863651 h 864154"/>
                <a:gd name="connsiteX2" fmla="*/ 444321 w 524806"/>
                <a:gd name="connsiteY2" fmla="*/ 864154 h 864154"/>
                <a:gd name="connsiteX3" fmla="*/ 114430 w 524806"/>
                <a:gd name="connsiteY3" fmla="*/ 848037 h 864154"/>
                <a:gd name="connsiteX4" fmla="*/ 98394 w 524806"/>
                <a:gd name="connsiteY4" fmla="*/ 847534 h 864154"/>
                <a:gd name="connsiteX5" fmla="*/ 0 w 524806"/>
                <a:gd name="connsiteY5" fmla="*/ 831417 h 864154"/>
                <a:gd name="connsiteX6" fmla="*/ 136363 w 524806"/>
                <a:gd name="connsiteY6" fmla="*/ 588753 h 864154"/>
                <a:gd name="connsiteX7" fmla="*/ 228277 w 524806"/>
                <a:gd name="connsiteY7" fmla="*/ 0 h 864154"/>
                <a:gd name="connsiteX8" fmla="*/ 524807 w 524806"/>
                <a:gd name="connsiteY8" fmla="*/ 178879 h 86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806" h="864154">
                  <a:moveTo>
                    <a:pt x="524807" y="178879"/>
                  </a:moveTo>
                  <a:lnTo>
                    <a:pt x="444381" y="863651"/>
                  </a:lnTo>
                  <a:lnTo>
                    <a:pt x="444321" y="864154"/>
                  </a:lnTo>
                  <a:lnTo>
                    <a:pt x="114430" y="848037"/>
                  </a:lnTo>
                  <a:lnTo>
                    <a:pt x="98394" y="847534"/>
                  </a:lnTo>
                  <a:lnTo>
                    <a:pt x="0" y="831417"/>
                  </a:lnTo>
                  <a:lnTo>
                    <a:pt x="136363" y="588753"/>
                  </a:lnTo>
                  <a:lnTo>
                    <a:pt x="228277" y="0"/>
                  </a:lnTo>
                  <a:lnTo>
                    <a:pt x="524807" y="178879"/>
                  </a:lnTo>
                  <a:close/>
                </a:path>
              </a:pathLst>
            </a:custGeom>
            <a:solidFill>
              <a:srgbClr val="9FE6FF"/>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grpSp>
      <p:sp>
        <p:nvSpPr>
          <p:cNvPr id="62" name="Freeform: Shape 61">
            <a:extLst>
              <a:ext uri="{FF2B5EF4-FFF2-40B4-BE49-F238E27FC236}">
                <a16:creationId xmlns:a16="http://schemas.microsoft.com/office/drawing/2014/main" id="{BFDEAD50-B258-3747-A113-C54E7C300533}"/>
              </a:ext>
            </a:extLst>
          </p:cNvPr>
          <p:cNvSpPr/>
          <p:nvPr/>
        </p:nvSpPr>
        <p:spPr>
          <a:xfrm>
            <a:off x="-7048" y="3363094"/>
            <a:ext cx="12199051" cy="165125"/>
          </a:xfrm>
          <a:custGeom>
            <a:avLst/>
            <a:gdLst>
              <a:gd name="connsiteX0" fmla="*/ 5587012 w 7822460"/>
              <a:gd name="connsiteY0" fmla="*/ 109722 h 109721"/>
              <a:gd name="connsiteX1" fmla="*/ 4469831 w 7822460"/>
              <a:gd name="connsiteY1" fmla="*/ 32335 h 109721"/>
              <a:gd name="connsiteX2" fmla="*/ 3352650 w 7822460"/>
              <a:gd name="connsiteY2" fmla="*/ 109722 h 109721"/>
              <a:gd name="connsiteX3" fmla="*/ 2235469 w 7822460"/>
              <a:gd name="connsiteY3" fmla="*/ 32335 h 109721"/>
              <a:gd name="connsiteX4" fmla="*/ 1118288 w 7822460"/>
              <a:gd name="connsiteY4" fmla="*/ 109722 h 109721"/>
              <a:gd name="connsiteX5" fmla="*/ 0 w 7822460"/>
              <a:gd name="connsiteY5" fmla="*/ 32254 h 109721"/>
              <a:gd name="connsiteX6" fmla="*/ 2233 w 7822460"/>
              <a:gd name="connsiteY6" fmla="*/ 80 h 109721"/>
              <a:gd name="connsiteX7" fmla="*/ 1118288 w 7822460"/>
              <a:gd name="connsiteY7" fmla="*/ 77407 h 109721"/>
              <a:gd name="connsiteX8" fmla="*/ 2235469 w 7822460"/>
              <a:gd name="connsiteY8" fmla="*/ 0 h 109721"/>
              <a:gd name="connsiteX9" fmla="*/ 3352650 w 7822460"/>
              <a:gd name="connsiteY9" fmla="*/ 77407 h 109721"/>
              <a:gd name="connsiteX10" fmla="*/ 4469831 w 7822460"/>
              <a:gd name="connsiteY10" fmla="*/ 0 h 109721"/>
              <a:gd name="connsiteX11" fmla="*/ 5587012 w 7822460"/>
              <a:gd name="connsiteY11" fmla="*/ 77407 h 109721"/>
              <a:gd name="connsiteX12" fmla="*/ 6704193 w 7822460"/>
              <a:gd name="connsiteY12" fmla="*/ 0 h 109721"/>
              <a:gd name="connsiteX13" fmla="*/ 7822461 w 7822460"/>
              <a:gd name="connsiteY13" fmla="*/ 77467 h 109721"/>
              <a:gd name="connsiteX14" fmla="*/ 7820247 w 7822460"/>
              <a:gd name="connsiteY14" fmla="*/ 109642 h 109721"/>
              <a:gd name="connsiteX15" fmla="*/ 6704193 w 7822460"/>
              <a:gd name="connsiteY15" fmla="*/ 32335 h 109721"/>
              <a:gd name="connsiteX16" fmla="*/ 5587012 w 7822460"/>
              <a:gd name="connsiteY16" fmla="*/ 109722 h 109721"/>
              <a:gd name="connsiteX0" fmla="*/ 5587012 w 7822461"/>
              <a:gd name="connsiteY0" fmla="*/ 109722 h 109722"/>
              <a:gd name="connsiteX1" fmla="*/ 4674669 w 7822461"/>
              <a:gd name="connsiteY1" fmla="*/ 55903 h 109722"/>
              <a:gd name="connsiteX2" fmla="*/ 3352650 w 7822461"/>
              <a:gd name="connsiteY2" fmla="*/ 109722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18288 w 7822461"/>
              <a:gd name="connsiteY7" fmla="*/ 77407 h 109722"/>
              <a:gd name="connsiteX8" fmla="*/ 2235469 w 7822461"/>
              <a:gd name="connsiteY8" fmla="*/ 0 h 109722"/>
              <a:gd name="connsiteX9" fmla="*/ 3352650 w 7822461"/>
              <a:gd name="connsiteY9" fmla="*/ 77407 h 109722"/>
              <a:gd name="connsiteX10" fmla="*/ 4469831 w 7822461"/>
              <a:gd name="connsiteY10" fmla="*/ 0 h 109722"/>
              <a:gd name="connsiteX11" fmla="*/ 5587012 w 7822461"/>
              <a:gd name="connsiteY11" fmla="*/ 77407 h 109722"/>
              <a:gd name="connsiteX12" fmla="*/ 6704193 w 7822461"/>
              <a:gd name="connsiteY12" fmla="*/ 0 h 109722"/>
              <a:gd name="connsiteX13" fmla="*/ 7822461 w 7822461"/>
              <a:gd name="connsiteY13" fmla="*/ 77467 h 109722"/>
              <a:gd name="connsiteX14" fmla="*/ 7820247 w 7822461"/>
              <a:gd name="connsiteY14" fmla="*/ 109642 h 109722"/>
              <a:gd name="connsiteX15" fmla="*/ 6704193 w 7822461"/>
              <a:gd name="connsiteY15" fmla="*/ 32335 h 109722"/>
              <a:gd name="connsiteX16" fmla="*/ 5587012 w 7822461"/>
              <a:gd name="connsiteY16" fmla="*/ 109722 h 109722"/>
              <a:gd name="connsiteX0" fmla="*/ 5587012 w 7822461"/>
              <a:gd name="connsiteY0" fmla="*/ 109722 h 109722"/>
              <a:gd name="connsiteX1" fmla="*/ 4674669 w 7822461"/>
              <a:gd name="connsiteY1" fmla="*/ 55903 h 109722"/>
              <a:gd name="connsiteX2" fmla="*/ 3352650 w 7822461"/>
              <a:gd name="connsiteY2" fmla="*/ 109722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18288 w 7822461"/>
              <a:gd name="connsiteY7" fmla="*/ 77407 h 109722"/>
              <a:gd name="connsiteX8" fmla="*/ 2235469 w 7822461"/>
              <a:gd name="connsiteY8" fmla="*/ 0 h 109722"/>
              <a:gd name="connsiteX9" fmla="*/ 3352650 w 7822461"/>
              <a:gd name="connsiteY9" fmla="*/ 77407 h 109722"/>
              <a:gd name="connsiteX10" fmla="*/ 4683841 w 7822461"/>
              <a:gd name="connsiteY10" fmla="*/ 28281 h 109722"/>
              <a:gd name="connsiteX11" fmla="*/ 5587012 w 7822461"/>
              <a:gd name="connsiteY11" fmla="*/ 77407 h 109722"/>
              <a:gd name="connsiteX12" fmla="*/ 6704193 w 7822461"/>
              <a:gd name="connsiteY12" fmla="*/ 0 h 109722"/>
              <a:gd name="connsiteX13" fmla="*/ 7822461 w 7822461"/>
              <a:gd name="connsiteY13" fmla="*/ 77467 h 109722"/>
              <a:gd name="connsiteX14" fmla="*/ 7820247 w 7822461"/>
              <a:gd name="connsiteY14" fmla="*/ 109642 h 109722"/>
              <a:gd name="connsiteX15" fmla="*/ 6704193 w 7822461"/>
              <a:gd name="connsiteY15" fmla="*/ 32335 h 109722"/>
              <a:gd name="connsiteX16" fmla="*/ 5587012 w 7822461"/>
              <a:gd name="connsiteY16" fmla="*/ 109722 h 109722"/>
              <a:gd name="connsiteX0" fmla="*/ 5587012 w 7822461"/>
              <a:gd name="connsiteY0" fmla="*/ 109722 h 109722"/>
              <a:gd name="connsiteX1" fmla="*/ 4674669 w 7822461"/>
              <a:gd name="connsiteY1" fmla="*/ 55903 h 109722"/>
              <a:gd name="connsiteX2" fmla="*/ 3352650 w 7822461"/>
              <a:gd name="connsiteY2" fmla="*/ 109722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18288 w 7822461"/>
              <a:gd name="connsiteY7" fmla="*/ 77407 h 109722"/>
              <a:gd name="connsiteX8" fmla="*/ 2235469 w 7822461"/>
              <a:gd name="connsiteY8" fmla="*/ 0 h 109722"/>
              <a:gd name="connsiteX9" fmla="*/ 3352650 w 7822461"/>
              <a:gd name="connsiteY9" fmla="*/ 77407 h 109722"/>
              <a:gd name="connsiteX10" fmla="*/ 4683841 w 7822461"/>
              <a:gd name="connsiteY10" fmla="*/ 28281 h 109722"/>
              <a:gd name="connsiteX11" fmla="*/ 5686374 w 7822461"/>
              <a:gd name="connsiteY11" fmla="*/ 34986 h 109722"/>
              <a:gd name="connsiteX12" fmla="*/ 6704193 w 7822461"/>
              <a:gd name="connsiteY12" fmla="*/ 0 h 109722"/>
              <a:gd name="connsiteX13" fmla="*/ 7822461 w 7822461"/>
              <a:gd name="connsiteY13" fmla="*/ 77467 h 109722"/>
              <a:gd name="connsiteX14" fmla="*/ 7820247 w 7822461"/>
              <a:gd name="connsiteY14" fmla="*/ 109642 h 109722"/>
              <a:gd name="connsiteX15" fmla="*/ 6704193 w 7822461"/>
              <a:gd name="connsiteY15" fmla="*/ 32335 h 109722"/>
              <a:gd name="connsiteX16" fmla="*/ 5587012 w 7822461"/>
              <a:gd name="connsiteY16" fmla="*/ 109722 h 109722"/>
              <a:gd name="connsiteX0" fmla="*/ 5692488 w 7822461"/>
              <a:gd name="connsiteY0" fmla="*/ 69657 h 109722"/>
              <a:gd name="connsiteX1" fmla="*/ 4674669 w 7822461"/>
              <a:gd name="connsiteY1" fmla="*/ 55903 h 109722"/>
              <a:gd name="connsiteX2" fmla="*/ 3352650 w 7822461"/>
              <a:gd name="connsiteY2" fmla="*/ 109722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18288 w 7822461"/>
              <a:gd name="connsiteY7" fmla="*/ 77407 h 109722"/>
              <a:gd name="connsiteX8" fmla="*/ 2235469 w 7822461"/>
              <a:gd name="connsiteY8" fmla="*/ 0 h 109722"/>
              <a:gd name="connsiteX9" fmla="*/ 3352650 w 7822461"/>
              <a:gd name="connsiteY9" fmla="*/ 77407 h 109722"/>
              <a:gd name="connsiteX10" fmla="*/ 4683841 w 7822461"/>
              <a:gd name="connsiteY10" fmla="*/ 28281 h 109722"/>
              <a:gd name="connsiteX11" fmla="*/ 5686374 w 7822461"/>
              <a:gd name="connsiteY11" fmla="*/ 34986 h 109722"/>
              <a:gd name="connsiteX12" fmla="*/ 6704193 w 7822461"/>
              <a:gd name="connsiteY12" fmla="*/ 0 h 109722"/>
              <a:gd name="connsiteX13" fmla="*/ 7822461 w 7822461"/>
              <a:gd name="connsiteY13" fmla="*/ 77467 h 109722"/>
              <a:gd name="connsiteX14" fmla="*/ 7820247 w 7822461"/>
              <a:gd name="connsiteY14" fmla="*/ 109642 h 109722"/>
              <a:gd name="connsiteX15" fmla="*/ 6704193 w 7822461"/>
              <a:gd name="connsiteY15" fmla="*/ 32335 h 109722"/>
              <a:gd name="connsiteX16" fmla="*/ 5692488 w 7822461"/>
              <a:gd name="connsiteY16" fmla="*/ 69657 h 109722"/>
              <a:gd name="connsiteX0" fmla="*/ 5067273 w 7822461"/>
              <a:gd name="connsiteY0" fmla="*/ 95582 h 109722"/>
              <a:gd name="connsiteX1" fmla="*/ 4674669 w 7822461"/>
              <a:gd name="connsiteY1" fmla="*/ 55903 h 109722"/>
              <a:gd name="connsiteX2" fmla="*/ 3352650 w 7822461"/>
              <a:gd name="connsiteY2" fmla="*/ 109722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18288 w 7822461"/>
              <a:gd name="connsiteY7" fmla="*/ 77407 h 109722"/>
              <a:gd name="connsiteX8" fmla="*/ 2235469 w 7822461"/>
              <a:gd name="connsiteY8" fmla="*/ 0 h 109722"/>
              <a:gd name="connsiteX9" fmla="*/ 3352650 w 7822461"/>
              <a:gd name="connsiteY9" fmla="*/ 77407 h 109722"/>
              <a:gd name="connsiteX10" fmla="*/ 4683841 w 7822461"/>
              <a:gd name="connsiteY10" fmla="*/ 28281 h 109722"/>
              <a:gd name="connsiteX11" fmla="*/ 5686374 w 7822461"/>
              <a:gd name="connsiteY11" fmla="*/ 34986 h 109722"/>
              <a:gd name="connsiteX12" fmla="*/ 6704193 w 7822461"/>
              <a:gd name="connsiteY12" fmla="*/ 0 h 109722"/>
              <a:gd name="connsiteX13" fmla="*/ 7822461 w 7822461"/>
              <a:gd name="connsiteY13" fmla="*/ 77467 h 109722"/>
              <a:gd name="connsiteX14" fmla="*/ 7820247 w 7822461"/>
              <a:gd name="connsiteY14" fmla="*/ 109642 h 109722"/>
              <a:gd name="connsiteX15" fmla="*/ 6704193 w 7822461"/>
              <a:gd name="connsiteY15" fmla="*/ 32335 h 109722"/>
              <a:gd name="connsiteX16" fmla="*/ 5067273 w 7822461"/>
              <a:gd name="connsiteY16" fmla="*/ 95582 h 109722"/>
              <a:gd name="connsiteX0" fmla="*/ 5067273 w 7822461"/>
              <a:gd name="connsiteY0" fmla="*/ 95582 h 109722"/>
              <a:gd name="connsiteX1" fmla="*/ 4674669 w 7822461"/>
              <a:gd name="connsiteY1" fmla="*/ 55903 h 109722"/>
              <a:gd name="connsiteX2" fmla="*/ 3352650 w 7822461"/>
              <a:gd name="connsiteY2" fmla="*/ 109722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18288 w 7822461"/>
              <a:gd name="connsiteY7" fmla="*/ 77407 h 109722"/>
              <a:gd name="connsiteX8" fmla="*/ 2235469 w 7822461"/>
              <a:gd name="connsiteY8" fmla="*/ 0 h 109722"/>
              <a:gd name="connsiteX9" fmla="*/ 3352650 w 7822461"/>
              <a:gd name="connsiteY9" fmla="*/ 77407 h 109722"/>
              <a:gd name="connsiteX10" fmla="*/ 4683841 w 7822461"/>
              <a:gd name="connsiteY10" fmla="*/ 28281 h 109722"/>
              <a:gd name="connsiteX11" fmla="*/ 5071859 w 7822461"/>
              <a:gd name="connsiteY11" fmla="*/ 65624 h 109722"/>
              <a:gd name="connsiteX12" fmla="*/ 6704193 w 7822461"/>
              <a:gd name="connsiteY12" fmla="*/ 0 h 109722"/>
              <a:gd name="connsiteX13" fmla="*/ 7822461 w 7822461"/>
              <a:gd name="connsiteY13" fmla="*/ 77467 h 109722"/>
              <a:gd name="connsiteX14" fmla="*/ 7820247 w 7822461"/>
              <a:gd name="connsiteY14" fmla="*/ 109642 h 109722"/>
              <a:gd name="connsiteX15" fmla="*/ 6704193 w 7822461"/>
              <a:gd name="connsiteY15" fmla="*/ 32335 h 109722"/>
              <a:gd name="connsiteX16" fmla="*/ 5067273 w 7822461"/>
              <a:gd name="connsiteY16" fmla="*/ 95582 h 109722"/>
              <a:gd name="connsiteX0" fmla="*/ 5067273 w 7822461"/>
              <a:gd name="connsiteY0" fmla="*/ 95582 h 109722"/>
              <a:gd name="connsiteX1" fmla="*/ 4674669 w 7822461"/>
              <a:gd name="connsiteY1" fmla="*/ 55903 h 109722"/>
              <a:gd name="connsiteX2" fmla="*/ 3352650 w 7822461"/>
              <a:gd name="connsiteY2" fmla="*/ 109722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18288 w 7822461"/>
              <a:gd name="connsiteY7" fmla="*/ 77407 h 109722"/>
              <a:gd name="connsiteX8" fmla="*/ 2235469 w 7822461"/>
              <a:gd name="connsiteY8" fmla="*/ 0 h 109722"/>
              <a:gd name="connsiteX9" fmla="*/ 3352650 w 7822461"/>
              <a:gd name="connsiteY9" fmla="*/ 77407 h 109722"/>
              <a:gd name="connsiteX10" fmla="*/ 4683841 w 7822461"/>
              <a:gd name="connsiteY10" fmla="*/ 28281 h 109722"/>
              <a:gd name="connsiteX11" fmla="*/ 5071859 w 7822461"/>
              <a:gd name="connsiteY11" fmla="*/ 65624 h 109722"/>
              <a:gd name="connsiteX12" fmla="*/ 5713632 w 7822461"/>
              <a:gd name="connsiteY12" fmla="*/ 23568 h 109722"/>
              <a:gd name="connsiteX13" fmla="*/ 7822461 w 7822461"/>
              <a:gd name="connsiteY13" fmla="*/ 77467 h 109722"/>
              <a:gd name="connsiteX14" fmla="*/ 7820247 w 7822461"/>
              <a:gd name="connsiteY14" fmla="*/ 109642 h 109722"/>
              <a:gd name="connsiteX15" fmla="*/ 6704193 w 7822461"/>
              <a:gd name="connsiteY15" fmla="*/ 32335 h 109722"/>
              <a:gd name="connsiteX16" fmla="*/ 5067273 w 7822461"/>
              <a:gd name="connsiteY16" fmla="*/ 95582 h 109722"/>
              <a:gd name="connsiteX0" fmla="*/ 5067273 w 7822461"/>
              <a:gd name="connsiteY0" fmla="*/ 95582 h 109722"/>
              <a:gd name="connsiteX1" fmla="*/ 4674669 w 7822461"/>
              <a:gd name="connsiteY1" fmla="*/ 55903 h 109722"/>
              <a:gd name="connsiteX2" fmla="*/ 3352650 w 7822461"/>
              <a:gd name="connsiteY2" fmla="*/ 109722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18288 w 7822461"/>
              <a:gd name="connsiteY7" fmla="*/ 77407 h 109722"/>
              <a:gd name="connsiteX8" fmla="*/ 2235469 w 7822461"/>
              <a:gd name="connsiteY8" fmla="*/ 0 h 109722"/>
              <a:gd name="connsiteX9" fmla="*/ 3352650 w 7822461"/>
              <a:gd name="connsiteY9" fmla="*/ 77407 h 109722"/>
              <a:gd name="connsiteX10" fmla="*/ 4683841 w 7822461"/>
              <a:gd name="connsiteY10" fmla="*/ 28281 h 109722"/>
              <a:gd name="connsiteX11" fmla="*/ 5071859 w 7822461"/>
              <a:gd name="connsiteY11" fmla="*/ 65624 h 109722"/>
              <a:gd name="connsiteX12" fmla="*/ 5713632 w 7822461"/>
              <a:gd name="connsiteY12" fmla="*/ 23568 h 109722"/>
              <a:gd name="connsiteX13" fmla="*/ 7822461 w 7822461"/>
              <a:gd name="connsiteY13" fmla="*/ 77467 h 109722"/>
              <a:gd name="connsiteX14" fmla="*/ 7820247 w 7822461"/>
              <a:gd name="connsiteY14" fmla="*/ 109642 h 109722"/>
              <a:gd name="connsiteX15" fmla="*/ 5710575 w 7822461"/>
              <a:gd name="connsiteY15" fmla="*/ 44120 h 109722"/>
              <a:gd name="connsiteX16" fmla="*/ 5067273 w 7822461"/>
              <a:gd name="connsiteY16" fmla="*/ 95582 h 109722"/>
              <a:gd name="connsiteX0" fmla="*/ 5067273 w 7822461"/>
              <a:gd name="connsiteY0" fmla="*/ 95582 h 109722"/>
              <a:gd name="connsiteX1" fmla="*/ 4674669 w 7822461"/>
              <a:gd name="connsiteY1" fmla="*/ 55903 h 109722"/>
              <a:gd name="connsiteX2" fmla="*/ 3352650 w 7822461"/>
              <a:gd name="connsiteY2" fmla="*/ 109722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18288 w 7822461"/>
              <a:gd name="connsiteY7" fmla="*/ 77407 h 109722"/>
              <a:gd name="connsiteX8" fmla="*/ 2235469 w 7822461"/>
              <a:gd name="connsiteY8" fmla="*/ 0 h 109722"/>
              <a:gd name="connsiteX9" fmla="*/ 3361821 w 7822461"/>
              <a:gd name="connsiteY9" fmla="*/ 34985 h 109722"/>
              <a:gd name="connsiteX10" fmla="*/ 4683841 w 7822461"/>
              <a:gd name="connsiteY10" fmla="*/ 28281 h 109722"/>
              <a:gd name="connsiteX11" fmla="*/ 5071859 w 7822461"/>
              <a:gd name="connsiteY11" fmla="*/ 65624 h 109722"/>
              <a:gd name="connsiteX12" fmla="*/ 5713632 w 7822461"/>
              <a:gd name="connsiteY12" fmla="*/ 23568 h 109722"/>
              <a:gd name="connsiteX13" fmla="*/ 7822461 w 7822461"/>
              <a:gd name="connsiteY13" fmla="*/ 77467 h 109722"/>
              <a:gd name="connsiteX14" fmla="*/ 7820247 w 7822461"/>
              <a:gd name="connsiteY14" fmla="*/ 109642 h 109722"/>
              <a:gd name="connsiteX15" fmla="*/ 5710575 w 7822461"/>
              <a:gd name="connsiteY15" fmla="*/ 44120 h 109722"/>
              <a:gd name="connsiteX16" fmla="*/ 5067273 w 7822461"/>
              <a:gd name="connsiteY16" fmla="*/ 95582 h 109722"/>
              <a:gd name="connsiteX0" fmla="*/ 5067273 w 7822461"/>
              <a:gd name="connsiteY0" fmla="*/ 95582 h 109722"/>
              <a:gd name="connsiteX1" fmla="*/ 4674669 w 7822461"/>
              <a:gd name="connsiteY1" fmla="*/ 55903 h 109722"/>
              <a:gd name="connsiteX2" fmla="*/ 3358764 w 7822461"/>
              <a:gd name="connsiteY2" fmla="*/ 76727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18288 w 7822461"/>
              <a:gd name="connsiteY7" fmla="*/ 77407 h 109722"/>
              <a:gd name="connsiteX8" fmla="*/ 2235469 w 7822461"/>
              <a:gd name="connsiteY8" fmla="*/ 0 h 109722"/>
              <a:gd name="connsiteX9" fmla="*/ 3361821 w 7822461"/>
              <a:gd name="connsiteY9" fmla="*/ 34985 h 109722"/>
              <a:gd name="connsiteX10" fmla="*/ 4683841 w 7822461"/>
              <a:gd name="connsiteY10" fmla="*/ 28281 h 109722"/>
              <a:gd name="connsiteX11" fmla="*/ 5071859 w 7822461"/>
              <a:gd name="connsiteY11" fmla="*/ 65624 h 109722"/>
              <a:gd name="connsiteX12" fmla="*/ 5713632 w 7822461"/>
              <a:gd name="connsiteY12" fmla="*/ 23568 h 109722"/>
              <a:gd name="connsiteX13" fmla="*/ 7822461 w 7822461"/>
              <a:gd name="connsiteY13" fmla="*/ 77467 h 109722"/>
              <a:gd name="connsiteX14" fmla="*/ 7820247 w 7822461"/>
              <a:gd name="connsiteY14" fmla="*/ 109642 h 109722"/>
              <a:gd name="connsiteX15" fmla="*/ 5710575 w 7822461"/>
              <a:gd name="connsiteY15" fmla="*/ 44120 h 109722"/>
              <a:gd name="connsiteX16" fmla="*/ 5067273 w 7822461"/>
              <a:gd name="connsiteY16" fmla="*/ 95582 h 109722"/>
              <a:gd name="connsiteX0" fmla="*/ 5067273 w 7822461"/>
              <a:gd name="connsiteY0" fmla="*/ 95582 h 109722"/>
              <a:gd name="connsiteX1" fmla="*/ 4674669 w 7822461"/>
              <a:gd name="connsiteY1" fmla="*/ 55903 h 109722"/>
              <a:gd name="connsiteX2" fmla="*/ 3358764 w 7822461"/>
              <a:gd name="connsiteY2" fmla="*/ 76727 h 109722"/>
              <a:gd name="connsiteX3" fmla="*/ 2235469 w 7822461"/>
              <a:gd name="connsiteY3" fmla="*/ 32335 h 109722"/>
              <a:gd name="connsiteX4" fmla="*/ 1118288 w 7822461"/>
              <a:gd name="connsiteY4" fmla="*/ 109722 h 109722"/>
              <a:gd name="connsiteX5" fmla="*/ 0 w 7822461"/>
              <a:gd name="connsiteY5" fmla="*/ 32254 h 109722"/>
              <a:gd name="connsiteX6" fmla="*/ 2233 w 7822461"/>
              <a:gd name="connsiteY6" fmla="*/ 80 h 109722"/>
              <a:gd name="connsiteX7" fmla="*/ 1121345 w 7822461"/>
              <a:gd name="connsiteY7" fmla="*/ 39699 h 109722"/>
              <a:gd name="connsiteX8" fmla="*/ 2235469 w 7822461"/>
              <a:gd name="connsiteY8" fmla="*/ 0 h 109722"/>
              <a:gd name="connsiteX9" fmla="*/ 3361821 w 7822461"/>
              <a:gd name="connsiteY9" fmla="*/ 34985 h 109722"/>
              <a:gd name="connsiteX10" fmla="*/ 4683841 w 7822461"/>
              <a:gd name="connsiteY10" fmla="*/ 28281 h 109722"/>
              <a:gd name="connsiteX11" fmla="*/ 5071859 w 7822461"/>
              <a:gd name="connsiteY11" fmla="*/ 65624 h 109722"/>
              <a:gd name="connsiteX12" fmla="*/ 5713632 w 7822461"/>
              <a:gd name="connsiteY12" fmla="*/ 23568 h 109722"/>
              <a:gd name="connsiteX13" fmla="*/ 7822461 w 7822461"/>
              <a:gd name="connsiteY13" fmla="*/ 77467 h 109722"/>
              <a:gd name="connsiteX14" fmla="*/ 7820247 w 7822461"/>
              <a:gd name="connsiteY14" fmla="*/ 109642 h 109722"/>
              <a:gd name="connsiteX15" fmla="*/ 5710575 w 7822461"/>
              <a:gd name="connsiteY15" fmla="*/ 44120 h 109722"/>
              <a:gd name="connsiteX16" fmla="*/ 5067273 w 7822461"/>
              <a:gd name="connsiteY16" fmla="*/ 95582 h 109722"/>
              <a:gd name="connsiteX0" fmla="*/ 5067273 w 7822461"/>
              <a:gd name="connsiteY0" fmla="*/ 95582 h 109642"/>
              <a:gd name="connsiteX1" fmla="*/ 4674669 w 7822461"/>
              <a:gd name="connsiteY1" fmla="*/ 55903 h 109642"/>
              <a:gd name="connsiteX2" fmla="*/ 3358764 w 7822461"/>
              <a:gd name="connsiteY2" fmla="*/ 76727 h 109642"/>
              <a:gd name="connsiteX3" fmla="*/ 2235469 w 7822461"/>
              <a:gd name="connsiteY3" fmla="*/ 32335 h 109642"/>
              <a:gd name="connsiteX4" fmla="*/ 1118288 w 7822461"/>
              <a:gd name="connsiteY4" fmla="*/ 86154 h 109642"/>
              <a:gd name="connsiteX5" fmla="*/ 0 w 7822461"/>
              <a:gd name="connsiteY5" fmla="*/ 32254 h 109642"/>
              <a:gd name="connsiteX6" fmla="*/ 2233 w 7822461"/>
              <a:gd name="connsiteY6" fmla="*/ 80 h 109642"/>
              <a:gd name="connsiteX7" fmla="*/ 1121345 w 7822461"/>
              <a:gd name="connsiteY7" fmla="*/ 39699 h 109642"/>
              <a:gd name="connsiteX8" fmla="*/ 2235469 w 7822461"/>
              <a:gd name="connsiteY8" fmla="*/ 0 h 109642"/>
              <a:gd name="connsiteX9" fmla="*/ 3361821 w 7822461"/>
              <a:gd name="connsiteY9" fmla="*/ 34985 h 109642"/>
              <a:gd name="connsiteX10" fmla="*/ 4683841 w 7822461"/>
              <a:gd name="connsiteY10" fmla="*/ 28281 h 109642"/>
              <a:gd name="connsiteX11" fmla="*/ 5071859 w 7822461"/>
              <a:gd name="connsiteY11" fmla="*/ 65624 h 109642"/>
              <a:gd name="connsiteX12" fmla="*/ 5713632 w 7822461"/>
              <a:gd name="connsiteY12" fmla="*/ 23568 h 109642"/>
              <a:gd name="connsiteX13" fmla="*/ 7822461 w 7822461"/>
              <a:gd name="connsiteY13" fmla="*/ 77467 h 109642"/>
              <a:gd name="connsiteX14" fmla="*/ 7820247 w 7822461"/>
              <a:gd name="connsiteY14" fmla="*/ 109642 h 109642"/>
              <a:gd name="connsiteX15" fmla="*/ 5710575 w 7822461"/>
              <a:gd name="connsiteY15" fmla="*/ 44120 h 109642"/>
              <a:gd name="connsiteX16" fmla="*/ 5067273 w 7822461"/>
              <a:gd name="connsiteY16" fmla="*/ 95582 h 109642"/>
              <a:gd name="connsiteX0" fmla="*/ 5067273 w 7822461"/>
              <a:gd name="connsiteY0" fmla="*/ 95582 h 109642"/>
              <a:gd name="connsiteX1" fmla="*/ 4674669 w 7822461"/>
              <a:gd name="connsiteY1" fmla="*/ 55903 h 109642"/>
              <a:gd name="connsiteX2" fmla="*/ 3358764 w 7822461"/>
              <a:gd name="connsiteY2" fmla="*/ 76727 h 109642"/>
              <a:gd name="connsiteX3" fmla="*/ 2236997 w 7822461"/>
              <a:gd name="connsiteY3" fmla="*/ 62973 h 109642"/>
              <a:gd name="connsiteX4" fmla="*/ 1118288 w 7822461"/>
              <a:gd name="connsiteY4" fmla="*/ 86154 h 109642"/>
              <a:gd name="connsiteX5" fmla="*/ 0 w 7822461"/>
              <a:gd name="connsiteY5" fmla="*/ 32254 h 109642"/>
              <a:gd name="connsiteX6" fmla="*/ 2233 w 7822461"/>
              <a:gd name="connsiteY6" fmla="*/ 80 h 109642"/>
              <a:gd name="connsiteX7" fmla="*/ 1121345 w 7822461"/>
              <a:gd name="connsiteY7" fmla="*/ 39699 h 109642"/>
              <a:gd name="connsiteX8" fmla="*/ 2235469 w 7822461"/>
              <a:gd name="connsiteY8" fmla="*/ 0 h 109642"/>
              <a:gd name="connsiteX9" fmla="*/ 3361821 w 7822461"/>
              <a:gd name="connsiteY9" fmla="*/ 34985 h 109642"/>
              <a:gd name="connsiteX10" fmla="*/ 4683841 w 7822461"/>
              <a:gd name="connsiteY10" fmla="*/ 28281 h 109642"/>
              <a:gd name="connsiteX11" fmla="*/ 5071859 w 7822461"/>
              <a:gd name="connsiteY11" fmla="*/ 65624 h 109642"/>
              <a:gd name="connsiteX12" fmla="*/ 5713632 w 7822461"/>
              <a:gd name="connsiteY12" fmla="*/ 23568 h 109642"/>
              <a:gd name="connsiteX13" fmla="*/ 7822461 w 7822461"/>
              <a:gd name="connsiteY13" fmla="*/ 77467 h 109642"/>
              <a:gd name="connsiteX14" fmla="*/ 7820247 w 7822461"/>
              <a:gd name="connsiteY14" fmla="*/ 109642 h 109642"/>
              <a:gd name="connsiteX15" fmla="*/ 5710575 w 7822461"/>
              <a:gd name="connsiteY15" fmla="*/ 44120 h 109642"/>
              <a:gd name="connsiteX16" fmla="*/ 5067273 w 7822461"/>
              <a:gd name="connsiteY16" fmla="*/ 95582 h 109642"/>
              <a:gd name="connsiteX0" fmla="*/ 5067273 w 7822461"/>
              <a:gd name="connsiteY0" fmla="*/ 95502 h 109562"/>
              <a:gd name="connsiteX1" fmla="*/ 4674669 w 7822461"/>
              <a:gd name="connsiteY1" fmla="*/ 55823 h 109562"/>
              <a:gd name="connsiteX2" fmla="*/ 3358764 w 7822461"/>
              <a:gd name="connsiteY2" fmla="*/ 76647 h 109562"/>
              <a:gd name="connsiteX3" fmla="*/ 2236997 w 7822461"/>
              <a:gd name="connsiteY3" fmla="*/ 62893 h 109562"/>
              <a:gd name="connsiteX4" fmla="*/ 1118288 w 7822461"/>
              <a:gd name="connsiteY4" fmla="*/ 86074 h 109562"/>
              <a:gd name="connsiteX5" fmla="*/ 0 w 7822461"/>
              <a:gd name="connsiteY5" fmla="*/ 32174 h 109562"/>
              <a:gd name="connsiteX6" fmla="*/ 2233 w 7822461"/>
              <a:gd name="connsiteY6" fmla="*/ 0 h 109562"/>
              <a:gd name="connsiteX7" fmla="*/ 1121345 w 7822461"/>
              <a:gd name="connsiteY7" fmla="*/ 39619 h 109562"/>
              <a:gd name="connsiteX8" fmla="*/ 2235469 w 7822461"/>
              <a:gd name="connsiteY8" fmla="*/ 23487 h 109562"/>
              <a:gd name="connsiteX9" fmla="*/ 3361821 w 7822461"/>
              <a:gd name="connsiteY9" fmla="*/ 34905 h 109562"/>
              <a:gd name="connsiteX10" fmla="*/ 4683841 w 7822461"/>
              <a:gd name="connsiteY10" fmla="*/ 28201 h 109562"/>
              <a:gd name="connsiteX11" fmla="*/ 5071859 w 7822461"/>
              <a:gd name="connsiteY11" fmla="*/ 65544 h 109562"/>
              <a:gd name="connsiteX12" fmla="*/ 5713632 w 7822461"/>
              <a:gd name="connsiteY12" fmla="*/ 23488 h 109562"/>
              <a:gd name="connsiteX13" fmla="*/ 7822461 w 7822461"/>
              <a:gd name="connsiteY13" fmla="*/ 77387 h 109562"/>
              <a:gd name="connsiteX14" fmla="*/ 7820247 w 7822461"/>
              <a:gd name="connsiteY14" fmla="*/ 109562 h 109562"/>
              <a:gd name="connsiteX15" fmla="*/ 5710575 w 7822461"/>
              <a:gd name="connsiteY15" fmla="*/ 44040 h 109562"/>
              <a:gd name="connsiteX16" fmla="*/ 5067273 w 7822461"/>
              <a:gd name="connsiteY16" fmla="*/ 95502 h 109562"/>
              <a:gd name="connsiteX0" fmla="*/ 5067273 w 7822461"/>
              <a:gd name="connsiteY0" fmla="*/ 95582 h 109642"/>
              <a:gd name="connsiteX1" fmla="*/ 4674669 w 7822461"/>
              <a:gd name="connsiteY1" fmla="*/ 55903 h 109642"/>
              <a:gd name="connsiteX2" fmla="*/ 3358764 w 7822461"/>
              <a:gd name="connsiteY2" fmla="*/ 76727 h 109642"/>
              <a:gd name="connsiteX3" fmla="*/ 2236997 w 7822461"/>
              <a:gd name="connsiteY3" fmla="*/ 62973 h 109642"/>
              <a:gd name="connsiteX4" fmla="*/ 1118288 w 7822461"/>
              <a:gd name="connsiteY4" fmla="*/ 86154 h 109642"/>
              <a:gd name="connsiteX5" fmla="*/ 0 w 7822461"/>
              <a:gd name="connsiteY5" fmla="*/ 32254 h 109642"/>
              <a:gd name="connsiteX6" fmla="*/ 2233 w 7822461"/>
              <a:gd name="connsiteY6" fmla="*/ 80 h 109642"/>
              <a:gd name="connsiteX7" fmla="*/ 1121345 w 7822461"/>
              <a:gd name="connsiteY7" fmla="*/ 39699 h 109642"/>
              <a:gd name="connsiteX8" fmla="*/ 2235469 w 7822461"/>
              <a:gd name="connsiteY8" fmla="*/ 23567 h 109642"/>
              <a:gd name="connsiteX9" fmla="*/ 3361821 w 7822461"/>
              <a:gd name="connsiteY9" fmla="*/ 34985 h 109642"/>
              <a:gd name="connsiteX10" fmla="*/ 4226777 w 7822461"/>
              <a:gd name="connsiteY10" fmla="*/ 0 h 109642"/>
              <a:gd name="connsiteX11" fmla="*/ 5071859 w 7822461"/>
              <a:gd name="connsiteY11" fmla="*/ 65624 h 109642"/>
              <a:gd name="connsiteX12" fmla="*/ 5713632 w 7822461"/>
              <a:gd name="connsiteY12" fmla="*/ 23568 h 109642"/>
              <a:gd name="connsiteX13" fmla="*/ 7822461 w 7822461"/>
              <a:gd name="connsiteY13" fmla="*/ 77467 h 109642"/>
              <a:gd name="connsiteX14" fmla="*/ 7820247 w 7822461"/>
              <a:gd name="connsiteY14" fmla="*/ 109642 h 109642"/>
              <a:gd name="connsiteX15" fmla="*/ 5710575 w 7822461"/>
              <a:gd name="connsiteY15" fmla="*/ 44120 h 109642"/>
              <a:gd name="connsiteX16" fmla="*/ 5067273 w 7822461"/>
              <a:gd name="connsiteY16" fmla="*/ 95582 h 109642"/>
              <a:gd name="connsiteX0" fmla="*/ 5067273 w 7822461"/>
              <a:gd name="connsiteY0" fmla="*/ 95582 h 109642"/>
              <a:gd name="connsiteX1" fmla="*/ 4234420 w 7822461"/>
              <a:gd name="connsiteY1" fmla="*/ 32334 h 109642"/>
              <a:gd name="connsiteX2" fmla="*/ 3358764 w 7822461"/>
              <a:gd name="connsiteY2" fmla="*/ 76727 h 109642"/>
              <a:gd name="connsiteX3" fmla="*/ 2236997 w 7822461"/>
              <a:gd name="connsiteY3" fmla="*/ 62973 h 109642"/>
              <a:gd name="connsiteX4" fmla="*/ 1118288 w 7822461"/>
              <a:gd name="connsiteY4" fmla="*/ 86154 h 109642"/>
              <a:gd name="connsiteX5" fmla="*/ 0 w 7822461"/>
              <a:gd name="connsiteY5" fmla="*/ 32254 h 109642"/>
              <a:gd name="connsiteX6" fmla="*/ 2233 w 7822461"/>
              <a:gd name="connsiteY6" fmla="*/ 80 h 109642"/>
              <a:gd name="connsiteX7" fmla="*/ 1121345 w 7822461"/>
              <a:gd name="connsiteY7" fmla="*/ 39699 h 109642"/>
              <a:gd name="connsiteX8" fmla="*/ 2235469 w 7822461"/>
              <a:gd name="connsiteY8" fmla="*/ 23567 h 109642"/>
              <a:gd name="connsiteX9" fmla="*/ 3361821 w 7822461"/>
              <a:gd name="connsiteY9" fmla="*/ 34985 h 109642"/>
              <a:gd name="connsiteX10" fmla="*/ 4226777 w 7822461"/>
              <a:gd name="connsiteY10" fmla="*/ 0 h 109642"/>
              <a:gd name="connsiteX11" fmla="*/ 5071859 w 7822461"/>
              <a:gd name="connsiteY11" fmla="*/ 65624 h 109642"/>
              <a:gd name="connsiteX12" fmla="*/ 5713632 w 7822461"/>
              <a:gd name="connsiteY12" fmla="*/ 23568 h 109642"/>
              <a:gd name="connsiteX13" fmla="*/ 7822461 w 7822461"/>
              <a:gd name="connsiteY13" fmla="*/ 77467 h 109642"/>
              <a:gd name="connsiteX14" fmla="*/ 7820247 w 7822461"/>
              <a:gd name="connsiteY14" fmla="*/ 109642 h 109642"/>
              <a:gd name="connsiteX15" fmla="*/ 5710575 w 7822461"/>
              <a:gd name="connsiteY15" fmla="*/ 44120 h 109642"/>
              <a:gd name="connsiteX16" fmla="*/ 5067273 w 7822461"/>
              <a:gd name="connsiteY16" fmla="*/ 95582 h 109642"/>
              <a:gd name="connsiteX0" fmla="*/ 5067273 w 7822461"/>
              <a:gd name="connsiteY0" fmla="*/ 111660 h 125720"/>
              <a:gd name="connsiteX1" fmla="*/ 4234420 w 7822461"/>
              <a:gd name="connsiteY1" fmla="*/ 48412 h 125720"/>
              <a:gd name="connsiteX2" fmla="*/ 3358764 w 7822461"/>
              <a:gd name="connsiteY2" fmla="*/ 92805 h 125720"/>
              <a:gd name="connsiteX3" fmla="*/ 2236997 w 7822461"/>
              <a:gd name="connsiteY3" fmla="*/ 79051 h 125720"/>
              <a:gd name="connsiteX4" fmla="*/ 1118288 w 7822461"/>
              <a:gd name="connsiteY4" fmla="*/ 102232 h 125720"/>
              <a:gd name="connsiteX5" fmla="*/ 0 w 7822461"/>
              <a:gd name="connsiteY5" fmla="*/ 48332 h 125720"/>
              <a:gd name="connsiteX6" fmla="*/ 2233 w 7822461"/>
              <a:gd name="connsiteY6" fmla="*/ 16158 h 125720"/>
              <a:gd name="connsiteX7" fmla="*/ 1121345 w 7822461"/>
              <a:gd name="connsiteY7" fmla="*/ 55777 h 125720"/>
              <a:gd name="connsiteX8" fmla="*/ 2235469 w 7822461"/>
              <a:gd name="connsiteY8" fmla="*/ 39645 h 125720"/>
              <a:gd name="connsiteX9" fmla="*/ 3361821 w 7822461"/>
              <a:gd name="connsiteY9" fmla="*/ 51063 h 125720"/>
              <a:gd name="connsiteX10" fmla="*/ 4226777 w 7822461"/>
              <a:gd name="connsiteY10" fmla="*/ 16078 h 125720"/>
              <a:gd name="connsiteX11" fmla="*/ 4729443 w 7822461"/>
              <a:gd name="connsiteY11" fmla="*/ 0 h 125720"/>
              <a:gd name="connsiteX12" fmla="*/ 5713632 w 7822461"/>
              <a:gd name="connsiteY12" fmla="*/ 39646 h 125720"/>
              <a:gd name="connsiteX13" fmla="*/ 7822461 w 7822461"/>
              <a:gd name="connsiteY13" fmla="*/ 93545 h 125720"/>
              <a:gd name="connsiteX14" fmla="*/ 7820247 w 7822461"/>
              <a:gd name="connsiteY14" fmla="*/ 125720 h 125720"/>
              <a:gd name="connsiteX15" fmla="*/ 5710575 w 7822461"/>
              <a:gd name="connsiteY15" fmla="*/ 60198 h 125720"/>
              <a:gd name="connsiteX16" fmla="*/ 5067273 w 7822461"/>
              <a:gd name="connsiteY16" fmla="*/ 111660 h 125720"/>
              <a:gd name="connsiteX0" fmla="*/ 4737086 w 7822461"/>
              <a:gd name="connsiteY0" fmla="*/ 39385 h 125720"/>
              <a:gd name="connsiteX1" fmla="*/ 4234420 w 7822461"/>
              <a:gd name="connsiteY1" fmla="*/ 48412 h 125720"/>
              <a:gd name="connsiteX2" fmla="*/ 3358764 w 7822461"/>
              <a:gd name="connsiteY2" fmla="*/ 92805 h 125720"/>
              <a:gd name="connsiteX3" fmla="*/ 2236997 w 7822461"/>
              <a:gd name="connsiteY3" fmla="*/ 79051 h 125720"/>
              <a:gd name="connsiteX4" fmla="*/ 1118288 w 7822461"/>
              <a:gd name="connsiteY4" fmla="*/ 102232 h 125720"/>
              <a:gd name="connsiteX5" fmla="*/ 0 w 7822461"/>
              <a:gd name="connsiteY5" fmla="*/ 48332 h 125720"/>
              <a:gd name="connsiteX6" fmla="*/ 2233 w 7822461"/>
              <a:gd name="connsiteY6" fmla="*/ 16158 h 125720"/>
              <a:gd name="connsiteX7" fmla="*/ 1121345 w 7822461"/>
              <a:gd name="connsiteY7" fmla="*/ 55777 h 125720"/>
              <a:gd name="connsiteX8" fmla="*/ 2235469 w 7822461"/>
              <a:gd name="connsiteY8" fmla="*/ 39645 h 125720"/>
              <a:gd name="connsiteX9" fmla="*/ 3361821 w 7822461"/>
              <a:gd name="connsiteY9" fmla="*/ 51063 h 125720"/>
              <a:gd name="connsiteX10" fmla="*/ 4226777 w 7822461"/>
              <a:gd name="connsiteY10" fmla="*/ 16078 h 125720"/>
              <a:gd name="connsiteX11" fmla="*/ 4729443 w 7822461"/>
              <a:gd name="connsiteY11" fmla="*/ 0 h 125720"/>
              <a:gd name="connsiteX12" fmla="*/ 5713632 w 7822461"/>
              <a:gd name="connsiteY12" fmla="*/ 39646 h 125720"/>
              <a:gd name="connsiteX13" fmla="*/ 7822461 w 7822461"/>
              <a:gd name="connsiteY13" fmla="*/ 93545 h 125720"/>
              <a:gd name="connsiteX14" fmla="*/ 7820247 w 7822461"/>
              <a:gd name="connsiteY14" fmla="*/ 125720 h 125720"/>
              <a:gd name="connsiteX15" fmla="*/ 5710575 w 7822461"/>
              <a:gd name="connsiteY15" fmla="*/ 60198 h 125720"/>
              <a:gd name="connsiteX16" fmla="*/ 4737086 w 7822461"/>
              <a:gd name="connsiteY16" fmla="*/ 39385 h 125720"/>
              <a:gd name="connsiteX0" fmla="*/ 4737086 w 7822461"/>
              <a:gd name="connsiteY0" fmla="*/ 59318 h 145653"/>
              <a:gd name="connsiteX1" fmla="*/ 4234420 w 7822461"/>
              <a:gd name="connsiteY1" fmla="*/ 68345 h 145653"/>
              <a:gd name="connsiteX2" fmla="*/ 3358764 w 7822461"/>
              <a:gd name="connsiteY2" fmla="*/ 112738 h 145653"/>
              <a:gd name="connsiteX3" fmla="*/ 2236997 w 7822461"/>
              <a:gd name="connsiteY3" fmla="*/ 98984 h 145653"/>
              <a:gd name="connsiteX4" fmla="*/ 1118288 w 7822461"/>
              <a:gd name="connsiteY4" fmla="*/ 122165 h 145653"/>
              <a:gd name="connsiteX5" fmla="*/ 0 w 7822461"/>
              <a:gd name="connsiteY5" fmla="*/ 68265 h 145653"/>
              <a:gd name="connsiteX6" fmla="*/ 2233 w 7822461"/>
              <a:gd name="connsiteY6" fmla="*/ 36091 h 145653"/>
              <a:gd name="connsiteX7" fmla="*/ 1121345 w 7822461"/>
              <a:gd name="connsiteY7" fmla="*/ 75710 h 145653"/>
              <a:gd name="connsiteX8" fmla="*/ 2235469 w 7822461"/>
              <a:gd name="connsiteY8" fmla="*/ 59578 h 145653"/>
              <a:gd name="connsiteX9" fmla="*/ 3361821 w 7822461"/>
              <a:gd name="connsiteY9" fmla="*/ 70996 h 145653"/>
              <a:gd name="connsiteX10" fmla="*/ 4226777 w 7822461"/>
              <a:gd name="connsiteY10" fmla="*/ 36011 h 145653"/>
              <a:gd name="connsiteX11" fmla="*/ 4729443 w 7822461"/>
              <a:gd name="connsiteY11" fmla="*/ 19933 h 145653"/>
              <a:gd name="connsiteX12" fmla="*/ 5713632 w 7822461"/>
              <a:gd name="connsiteY12" fmla="*/ 59579 h 145653"/>
              <a:gd name="connsiteX13" fmla="*/ 7822461 w 7822461"/>
              <a:gd name="connsiteY13" fmla="*/ 113478 h 145653"/>
              <a:gd name="connsiteX14" fmla="*/ 7820247 w 7822461"/>
              <a:gd name="connsiteY14" fmla="*/ 145653 h 145653"/>
              <a:gd name="connsiteX15" fmla="*/ 5239753 w 7822461"/>
              <a:gd name="connsiteY15" fmla="*/ 0 h 145653"/>
              <a:gd name="connsiteX16" fmla="*/ 4737086 w 7822461"/>
              <a:gd name="connsiteY16" fmla="*/ 59318 h 145653"/>
              <a:gd name="connsiteX0" fmla="*/ 4737086 w 7822461"/>
              <a:gd name="connsiteY0" fmla="*/ 59318 h 145653"/>
              <a:gd name="connsiteX1" fmla="*/ 4234420 w 7822461"/>
              <a:gd name="connsiteY1" fmla="*/ 68345 h 145653"/>
              <a:gd name="connsiteX2" fmla="*/ 3358764 w 7822461"/>
              <a:gd name="connsiteY2" fmla="*/ 112738 h 145653"/>
              <a:gd name="connsiteX3" fmla="*/ 2236997 w 7822461"/>
              <a:gd name="connsiteY3" fmla="*/ 98984 h 145653"/>
              <a:gd name="connsiteX4" fmla="*/ 1118288 w 7822461"/>
              <a:gd name="connsiteY4" fmla="*/ 122165 h 145653"/>
              <a:gd name="connsiteX5" fmla="*/ 0 w 7822461"/>
              <a:gd name="connsiteY5" fmla="*/ 68265 h 145653"/>
              <a:gd name="connsiteX6" fmla="*/ 2233 w 7822461"/>
              <a:gd name="connsiteY6" fmla="*/ 36091 h 145653"/>
              <a:gd name="connsiteX7" fmla="*/ 1121345 w 7822461"/>
              <a:gd name="connsiteY7" fmla="*/ 75710 h 145653"/>
              <a:gd name="connsiteX8" fmla="*/ 2235469 w 7822461"/>
              <a:gd name="connsiteY8" fmla="*/ 59578 h 145653"/>
              <a:gd name="connsiteX9" fmla="*/ 3361821 w 7822461"/>
              <a:gd name="connsiteY9" fmla="*/ 70996 h 145653"/>
              <a:gd name="connsiteX10" fmla="*/ 4226777 w 7822461"/>
              <a:gd name="connsiteY10" fmla="*/ 36011 h 145653"/>
              <a:gd name="connsiteX11" fmla="*/ 4729443 w 7822461"/>
              <a:gd name="connsiteY11" fmla="*/ 19933 h 145653"/>
              <a:gd name="connsiteX12" fmla="*/ 5221409 w 7822461"/>
              <a:gd name="connsiteY12" fmla="*/ 73719 h 145653"/>
              <a:gd name="connsiteX13" fmla="*/ 7822461 w 7822461"/>
              <a:gd name="connsiteY13" fmla="*/ 113478 h 145653"/>
              <a:gd name="connsiteX14" fmla="*/ 7820247 w 7822461"/>
              <a:gd name="connsiteY14" fmla="*/ 145653 h 145653"/>
              <a:gd name="connsiteX15" fmla="*/ 5239753 w 7822461"/>
              <a:gd name="connsiteY15" fmla="*/ 0 h 145653"/>
              <a:gd name="connsiteX16" fmla="*/ 4737086 w 7822461"/>
              <a:gd name="connsiteY16" fmla="*/ 59318 h 145653"/>
              <a:gd name="connsiteX0" fmla="*/ 4737086 w 7822461"/>
              <a:gd name="connsiteY0" fmla="*/ 39385 h 125720"/>
              <a:gd name="connsiteX1" fmla="*/ 4234420 w 7822461"/>
              <a:gd name="connsiteY1" fmla="*/ 48412 h 125720"/>
              <a:gd name="connsiteX2" fmla="*/ 3358764 w 7822461"/>
              <a:gd name="connsiteY2" fmla="*/ 92805 h 125720"/>
              <a:gd name="connsiteX3" fmla="*/ 2236997 w 7822461"/>
              <a:gd name="connsiteY3" fmla="*/ 79051 h 125720"/>
              <a:gd name="connsiteX4" fmla="*/ 1118288 w 7822461"/>
              <a:gd name="connsiteY4" fmla="*/ 102232 h 125720"/>
              <a:gd name="connsiteX5" fmla="*/ 0 w 7822461"/>
              <a:gd name="connsiteY5" fmla="*/ 48332 h 125720"/>
              <a:gd name="connsiteX6" fmla="*/ 2233 w 7822461"/>
              <a:gd name="connsiteY6" fmla="*/ 16158 h 125720"/>
              <a:gd name="connsiteX7" fmla="*/ 1121345 w 7822461"/>
              <a:gd name="connsiteY7" fmla="*/ 55777 h 125720"/>
              <a:gd name="connsiteX8" fmla="*/ 2235469 w 7822461"/>
              <a:gd name="connsiteY8" fmla="*/ 39645 h 125720"/>
              <a:gd name="connsiteX9" fmla="*/ 3361821 w 7822461"/>
              <a:gd name="connsiteY9" fmla="*/ 51063 h 125720"/>
              <a:gd name="connsiteX10" fmla="*/ 4226777 w 7822461"/>
              <a:gd name="connsiteY10" fmla="*/ 16078 h 125720"/>
              <a:gd name="connsiteX11" fmla="*/ 4729443 w 7822461"/>
              <a:gd name="connsiteY11" fmla="*/ 0 h 125720"/>
              <a:gd name="connsiteX12" fmla="*/ 5221409 w 7822461"/>
              <a:gd name="connsiteY12" fmla="*/ 53786 h 125720"/>
              <a:gd name="connsiteX13" fmla="*/ 7822461 w 7822461"/>
              <a:gd name="connsiteY13" fmla="*/ 93545 h 125720"/>
              <a:gd name="connsiteX14" fmla="*/ 7820247 w 7822461"/>
              <a:gd name="connsiteY14" fmla="*/ 125720 h 125720"/>
              <a:gd name="connsiteX15" fmla="*/ 5229052 w 7822461"/>
              <a:gd name="connsiteY15" fmla="*/ 81409 h 125720"/>
              <a:gd name="connsiteX16" fmla="*/ 4737086 w 7822461"/>
              <a:gd name="connsiteY16" fmla="*/ 39385 h 125720"/>
              <a:gd name="connsiteX0" fmla="*/ 4737086 w 7822461"/>
              <a:gd name="connsiteY0" fmla="*/ 77514 h 163849"/>
              <a:gd name="connsiteX1" fmla="*/ 4234420 w 7822461"/>
              <a:gd name="connsiteY1" fmla="*/ 86541 h 163849"/>
              <a:gd name="connsiteX2" fmla="*/ 3358764 w 7822461"/>
              <a:gd name="connsiteY2" fmla="*/ 130934 h 163849"/>
              <a:gd name="connsiteX3" fmla="*/ 2236997 w 7822461"/>
              <a:gd name="connsiteY3" fmla="*/ 117180 h 163849"/>
              <a:gd name="connsiteX4" fmla="*/ 1118288 w 7822461"/>
              <a:gd name="connsiteY4" fmla="*/ 140361 h 163849"/>
              <a:gd name="connsiteX5" fmla="*/ 0 w 7822461"/>
              <a:gd name="connsiteY5" fmla="*/ 86461 h 163849"/>
              <a:gd name="connsiteX6" fmla="*/ 2233 w 7822461"/>
              <a:gd name="connsiteY6" fmla="*/ 54287 h 163849"/>
              <a:gd name="connsiteX7" fmla="*/ 1121345 w 7822461"/>
              <a:gd name="connsiteY7" fmla="*/ 93906 h 163849"/>
              <a:gd name="connsiteX8" fmla="*/ 2235469 w 7822461"/>
              <a:gd name="connsiteY8" fmla="*/ 77774 h 163849"/>
              <a:gd name="connsiteX9" fmla="*/ 3361821 w 7822461"/>
              <a:gd name="connsiteY9" fmla="*/ 89192 h 163849"/>
              <a:gd name="connsiteX10" fmla="*/ 4226777 w 7822461"/>
              <a:gd name="connsiteY10" fmla="*/ 54207 h 163849"/>
              <a:gd name="connsiteX11" fmla="*/ 4729443 w 7822461"/>
              <a:gd name="connsiteY11" fmla="*/ 38129 h 163849"/>
              <a:gd name="connsiteX12" fmla="*/ 5224466 w 7822461"/>
              <a:gd name="connsiteY12" fmla="*/ 0 h 163849"/>
              <a:gd name="connsiteX13" fmla="*/ 7822461 w 7822461"/>
              <a:gd name="connsiteY13" fmla="*/ 131674 h 163849"/>
              <a:gd name="connsiteX14" fmla="*/ 7820247 w 7822461"/>
              <a:gd name="connsiteY14" fmla="*/ 163849 h 163849"/>
              <a:gd name="connsiteX15" fmla="*/ 5229052 w 7822461"/>
              <a:gd name="connsiteY15" fmla="*/ 119538 h 163849"/>
              <a:gd name="connsiteX16" fmla="*/ 4737086 w 7822461"/>
              <a:gd name="connsiteY16" fmla="*/ 77514 h 163849"/>
              <a:gd name="connsiteX0" fmla="*/ 4737086 w 7822461"/>
              <a:gd name="connsiteY0" fmla="*/ 77514 h 163849"/>
              <a:gd name="connsiteX1" fmla="*/ 4234420 w 7822461"/>
              <a:gd name="connsiteY1" fmla="*/ 86541 h 163849"/>
              <a:gd name="connsiteX2" fmla="*/ 3358764 w 7822461"/>
              <a:gd name="connsiteY2" fmla="*/ 130934 h 163849"/>
              <a:gd name="connsiteX3" fmla="*/ 2236997 w 7822461"/>
              <a:gd name="connsiteY3" fmla="*/ 117180 h 163849"/>
              <a:gd name="connsiteX4" fmla="*/ 1118288 w 7822461"/>
              <a:gd name="connsiteY4" fmla="*/ 140361 h 163849"/>
              <a:gd name="connsiteX5" fmla="*/ 0 w 7822461"/>
              <a:gd name="connsiteY5" fmla="*/ 86461 h 163849"/>
              <a:gd name="connsiteX6" fmla="*/ 2233 w 7822461"/>
              <a:gd name="connsiteY6" fmla="*/ 54287 h 163849"/>
              <a:gd name="connsiteX7" fmla="*/ 1121345 w 7822461"/>
              <a:gd name="connsiteY7" fmla="*/ 93906 h 163849"/>
              <a:gd name="connsiteX8" fmla="*/ 2235469 w 7822461"/>
              <a:gd name="connsiteY8" fmla="*/ 77774 h 163849"/>
              <a:gd name="connsiteX9" fmla="*/ 3361821 w 7822461"/>
              <a:gd name="connsiteY9" fmla="*/ 89192 h 163849"/>
              <a:gd name="connsiteX10" fmla="*/ 4226777 w 7822461"/>
              <a:gd name="connsiteY10" fmla="*/ 54207 h 163849"/>
              <a:gd name="connsiteX11" fmla="*/ 4729443 w 7822461"/>
              <a:gd name="connsiteY11" fmla="*/ 38129 h 163849"/>
              <a:gd name="connsiteX12" fmla="*/ 5224466 w 7822461"/>
              <a:gd name="connsiteY12" fmla="*/ 0 h 163849"/>
              <a:gd name="connsiteX13" fmla="*/ 7822461 w 7822461"/>
              <a:gd name="connsiteY13" fmla="*/ 131674 h 163849"/>
              <a:gd name="connsiteX14" fmla="*/ 7820247 w 7822461"/>
              <a:gd name="connsiteY14" fmla="*/ 163849 h 163849"/>
              <a:gd name="connsiteX15" fmla="*/ 5230581 w 7822461"/>
              <a:gd name="connsiteY15" fmla="*/ 46478 h 163849"/>
              <a:gd name="connsiteX16" fmla="*/ 4737086 w 7822461"/>
              <a:gd name="connsiteY16" fmla="*/ 77514 h 163849"/>
              <a:gd name="connsiteX0" fmla="*/ 4737086 w 7822461"/>
              <a:gd name="connsiteY0" fmla="*/ 77514 h 163849"/>
              <a:gd name="connsiteX1" fmla="*/ 4234420 w 7822461"/>
              <a:gd name="connsiteY1" fmla="*/ 86541 h 163849"/>
              <a:gd name="connsiteX2" fmla="*/ 3358764 w 7822461"/>
              <a:gd name="connsiteY2" fmla="*/ 130934 h 163849"/>
              <a:gd name="connsiteX3" fmla="*/ 2236997 w 7822461"/>
              <a:gd name="connsiteY3" fmla="*/ 117180 h 163849"/>
              <a:gd name="connsiteX4" fmla="*/ 1118288 w 7822461"/>
              <a:gd name="connsiteY4" fmla="*/ 140361 h 163849"/>
              <a:gd name="connsiteX5" fmla="*/ 0 w 7822461"/>
              <a:gd name="connsiteY5" fmla="*/ 86461 h 163849"/>
              <a:gd name="connsiteX6" fmla="*/ 2233 w 7822461"/>
              <a:gd name="connsiteY6" fmla="*/ 54287 h 163849"/>
              <a:gd name="connsiteX7" fmla="*/ 1121345 w 7822461"/>
              <a:gd name="connsiteY7" fmla="*/ 93906 h 163849"/>
              <a:gd name="connsiteX8" fmla="*/ 2235469 w 7822461"/>
              <a:gd name="connsiteY8" fmla="*/ 77774 h 163849"/>
              <a:gd name="connsiteX9" fmla="*/ 3361821 w 7822461"/>
              <a:gd name="connsiteY9" fmla="*/ 89192 h 163849"/>
              <a:gd name="connsiteX10" fmla="*/ 4226777 w 7822461"/>
              <a:gd name="connsiteY10" fmla="*/ 54207 h 163849"/>
              <a:gd name="connsiteX11" fmla="*/ 4729443 w 7822461"/>
              <a:gd name="connsiteY11" fmla="*/ 38129 h 163849"/>
              <a:gd name="connsiteX12" fmla="*/ 5224466 w 7822461"/>
              <a:gd name="connsiteY12" fmla="*/ 0 h 163849"/>
              <a:gd name="connsiteX13" fmla="*/ 7822461 w 7822461"/>
              <a:gd name="connsiteY13" fmla="*/ 131674 h 163849"/>
              <a:gd name="connsiteX14" fmla="*/ 7820247 w 7822461"/>
              <a:gd name="connsiteY14" fmla="*/ 163849 h 163849"/>
              <a:gd name="connsiteX15" fmla="*/ 5230581 w 7822461"/>
              <a:gd name="connsiteY15" fmla="*/ 91258 h 163849"/>
              <a:gd name="connsiteX16" fmla="*/ 4737086 w 7822461"/>
              <a:gd name="connsiteY16" fmla="*/ 77514 h 163849"/>
              <a:gd name="connsiteX0" fmla="*/ 4737086 w 7822461"/>
              <a:gd name="connsiteY0" fmla="*/ 46875 h 133210"/>
              <a:gd name="connsiteX1" fmla="*/ 4234420 w 7822461"/>
              <a:gd name="connsiteY1" fmla="*/ 55902 h 133210"/>
              <a:gd name="connsiteX2" fmla="*/ 3358764 w 7822461"/>
              <a:gd name="connsiteY2" fmla="*/ 100295 h 133210"/>
              <a:gd name="connsiteX3" fmla="*/ 2236997 w 7822461"/>
              <a:gd name="connsiteY3" fmla="*/ 86541 h 133210"/>
              <a:gd name="connsiteX4" fmla="*/ 1118288 w 7822461"/>
              <a:gd name="connsiteY4" fmla="*/ 109722 h 133210"/>
              <a:gd name="connsiteX5" fmla="*/ 0 w 7822461"/>
              <a:gd name="connsiteY5" fmla="*/ 55822 h 133210"/>
              <a:gd name="connsiteX6" fmla="*/ 2233 w 7822461"/>
              <a:gd name="connsiteY6" fmla="*/ 23648 h 133210"/>
              <a:gd name="connsiteX7" fmla="*/ 1121345 w 7822461"/>
              <a:gd name="connsiteY7" fmla="*/ 63267 h 133210"/>
              <a:gd name="connsiteX8" fmla="*/ 2235469 w 7822461"/>
              <a:gd name="connsiteY8" fmla="*/ 47135 h 133210"/>
              <a:gd name="connsiteX9" fmla="*/ 3361821 w 7822461"/>
              <a:gd name="connsiteY9" fmla="*/ 58553 h 133210"/>
              <a:gd name="connsiteX10" fmla="*/ 4226777 w 7822461"/>
              <a:gd name="connsiteY10" fmla="*/ 23568 h 133210"/>
              <a:gd name="connsiteX11" fmla="*/ 4729443 w 7822461"/>
              <a:gd name="connsiteY11" fmla="*/ 7490 h 133210"/>
              <a:gd name="connsiteX12" fmla="*/ 5225995 w 7822461"/>
              <a:gd name="connsiteY12" fmla="*/ 0 h 133210"/>
              <a:gd name="connsiteX13" fmla="*/ 7822461 w 7822461"/>
              <a:gd name="connsiteY13" fmla="*/ 101035 h 133210"/>
              <a:gd name="connsiteX14" fmla="*/ 7820247 w 7822461"/>
              <a:gd name="connsiteY14" fmla="*/ 133210 h 133210"/>
              <a:gd name="connsiteX15" fmla="*/ 5230581 w 7822461"/>
              <a:gd name="connsiteY15" fmla="*/ 60619 h 133210"/>
              <a:gd name="connsiteX16" fmla="*/ 4737086 w 7822461"/>
              <a:gd name="connsiteY16" fmla="*/ 46875 h 133210"/>
              <a:gd name="connsiteX0" fmla="*/ 4737086 w 7822461"/>
              <a:gd name="connsiteY0" fmla="*/ 77093 h 163428"/>
              <a:gd name="connsiteX1" fmla="*/ 4234420 w 7822461"/>
              <a:gd name="connsiteY1" fmla="*/ 86120 h 163428"/>
              <a:gd name="connsiteX2" fmla="*/ 3358764 w 7822461"/>
              <a:gd name="connsiteY2" fmla="*/ 130513 h 163428"/>
              <a:gd name="connsiteX3" fmla="*/ 2236997 w 7822461"/>
              <a:gd name="connsiteY3" fmla="*/ 116759 h 163428"/>
              <a:gd name="connsiteX4" fmla="*/ 1118288 w 7822461"/>
              <a:gd name="connsiteY4" fmla="*/ 139940 h 163428"/>
              <a:gd name="connsiteX5" fmla="*/ 0 w 7822461"/>
              <a:gd name="connsiteY5" fmla="*/ 86040 h 163428"/>
              <a:gd name="connsiteX6" fmla="*/ 2233 w 7822461"/>
              <a:gd name="connsiteY6" fmla="*/ 53866 h 163428"/>
              <a:gd name="connsiteX7" fmla="*/ 1121345 w 7822461"/>
              <a:gd name="connsiteY7" fmla="*/ 93485 h 163428"/>
              <a:gd name="connsiteX8" fmla="*/ 2235469 w 7822461"/>
              <a:gd name="connsiteY8" fmla="*/ 77353 h 163428"/>
              <a:gd name="connsiteX9" fmla="*/ 3361821 w 7822461"/>
              <a:gd name="connsiteY9" fmla="*/ 88771 h 163428"/>
              <a:gd name="connsiteX10" fmla="*/ 4226777 w 7822461"/>
              <a:gd name="connsiteY10" fmla="*/ 53786 h 163428"/>
              <a:gd name="connsiteX11" fmla="*/ 5013771 w 7822461"/>
              <a:gd name="connsiteY11" fmla="*/ 0 h 163428"/>
              <a:gd name="connsiteX12" fmla="*/ 5225995 w 7822461"/>
              <a:gd name="connsiteY12" fmla="*/ 30218 h 163428"/>
              <a:gd name="connsiteX13" fmla="*/ 7822461 w 7822461"/>
              <a:gd name="connsiteY13" fmla="*/ 131253 h 163428"/>
              <a:gd name="connsiteX14" fmla="*/ 7820247 w 7822461"/>
              <a:gd name="connsiteY14" fmla="*/ 163428 h 163428"/>
              <a:gd name="connsiteX15" fmla="*/ 5230581 w 7822461"/>
              <a:gd name="connsiteY15" fmla="*/ 90837 h 163428"/>
              <a:gd name="connsiteX16" fmla="*/ 4737086 w 7822461"/>
              <a:gd name="connsiteY16" fmla="*/ 77093 h 16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2461" h="163428">
                <a:moveTo>
                  <a:pt x="4737086" y="77093"/>
                </a:moveTo>
                <a:lnTo>
                  <a:pt x="4234420" y="86120"/>
                </a:lnTo>
                <a:lnTo>
                  <a:pt x="3358764" y="130513"/>
                </a:lnTo>
                <a:lnTo>
                  <a:pt x="2236997" y="116759"/>
                </a:lnTo>
                <a:lnTo>
                  <a:pt x="1118288" y="139940"/>
                </a:lnTo>
                <a:lnTo>
                  <a:pt x="0" y="86040"/>
                </a:lnTo>
                <a:lnTo>
                  <a:pt x="2233" y="53866"/>
                </a:lnTo>
                <a:lnTo>
                  <a:pt x="1121345" y="93485"/>
                </a:lnTo>
                <a:lnTo>
                  <a:pt x="2235469" y="77353"/>
                </a:lnTo>
                <a:lnTo>
                  <a:pt x="3361821" y="88771"/>
                </a:lnTo>
                <a:lnTo>
                  <a:pt x="4226777" y="53786"/>
                </a:lnTo>
                <a:lnTo>
                  <a:pt x="5013771" y="0"/>
                </a:lnTo>
                <a:lnTo>
                  <a:pt x="5225995" y="30218"/>
                </a:lnTo>
                <a:lnTo>
                  <a:pt x="7822461" y="131253"/>
                </a:lnTo>
                <a:lnTo>
                  <a:pt x="7820247" y="163428"/>
                </a:lnTo>
                <a:lnTo>
                  <a:pt x="5230581" y="90837"/>
                </a:lnTo>
                <a:lnTo>
                  <a:pt x="4737086" y="77093"/>
                </a:lnTo>
                <a:close/>
              </a:path>
            </a:pathLst>
          </a:custGeom>
          <a:solidFill>
            <a:srgbClr val="00338D"/>
          </a:solidFill>
          <a:ln w="20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mn-ea"/>
              <a:cs typeface="+mn-cs"/>
            </a:endParaRPr>
          </a:p>
        </p:txBody>
      </p:sp>
      <p:sp>
        <p:nvSpPr>
          <p:cNvPr id="63" name="Text Placeholder 94">
            <a:extLst>
              <a:ext uri="{FF2B5EF4-FFF2-40B4-BE49-F238E27FC236}">
                <a16:creationId xmlns:a16="http://schemas.microsoft.com/office/drawing/2014/main" id="{D16494D0-DECB-5C2E-05DF-6F507100B04A}"/>
              </a:ext>
            </a:extLst>
          </p:cNvPr>
          <p:cNvSpPr txBox="1">
            <a:spLocks/>
          </p:cNvSpPr>
          <p:nvPr/>
        </p:nvSpPr>
        <p:spPr>
          <a:xfrm>
            <a:off x="1654840" y="3774632"/>
            <a:ext cx="2576726" cy="830997"/>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Post Disaster Questionnaire (F-ROC Forms and Training)</a:t>
            </a:r>
          </a:p>
        </p:txBody>
      </p:sp>
      <p:sp>
        <p:nvSpPr>
          <p:cNvPr id="64" name="Text Placeholder 94">
            <a:extLst>
              <a:ext uri="{FF2B5EF4-FFF2-40B4-BE49-F238E27FC236}">
                <a16:creationId xmlns:a16="http://schemas.microsoft.com/office/drawing/2014/main" id="{3F957534-437B-E150-7239-6557569EF872}"/>
              </a:ext>
            </a:extLst>
          </p:cNvPr>
          <p:cNvSpPr txBox="1">
            <a:spLocks/>
          </p:cNvSpPr>
          <p:nvPr/>
        </p:nvSpPr>
        <p:spPr>
          <a:xfrm>
            <a:off x="1654840" y="4782711"/>
            <a:ext cx="2531813" cy="553998"/>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Disaster Readiness Assessment</a:t>
            </a:r>
          </a:p>
        </p:txBody>
      </p:sp>
      <p:sp>
        <p:nvSpPr>
          <p:cNvPr id="65" name="Text Placeholder 94">
            <a:extLst>
              <a:ext uri="{FF2B5EF4-FFF2-40B4-BE49-F238E27FC236}">
                <a16:creationId xmlns:a16="http://schemas.microsoft.com/office/drawing/2014/main" id="{D769A11E-2FA0-5901-45B4-51E9CB5F9362}"/>
              </a:ext>
            </a:extLst>
          </p:cNvPr>
          <p:cNvSpPr txBox="1">
            <a:spLocks/>
          </p:cNvSpPr>
          <p:nvPr/>
        </p:nvSpPr>
        <p:spPr>
          <a:xfrm>
            <a:off x="1654839" y="5770421"/>
            <a:ext cx="3293089" cy="276999"/>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Opt-In Baseline</a:t>
            </a:r>
            <a:endParaRPr kumimoji="0" lang="en-GB" sz="13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6" name="Text Placeholder 94">
            <a:extLst>
              <a:ext uri="{FF2B5EF4-FFF2-40B4-BE49-F238E27FC236}">
                <a16:creationId xmlns:a16="http://schemas.microsoft.com/office/drawing/2014/main" id="{1461489C-8003-E2AC-A3EF-1F76C80F31C2}"/>
              </a:ext>
            </a:extLst>
          </p:cNvPr>
          <p:cNvSpPr txBox="1">
            <a:spLocks/>
          </p:cNvSpPr>
          <p:nvPr/>
        </p:nvSpPr>
        <p:spPr>
          <a:xfrm>
            <a:off x="973559" y="3755460"/>
            <a:ext cx="455253" cy="492443"/>
          </a:xfrm>
          <a:prstGeom prst="rect">
            <a:avLst/>
          </a:prstGeom>
        </p:spPr>
        <p:txBody>
          <a:bodyPr wrap="none" lIns="0" tIns="0" rIns="0" bIns="0">
            <a:spAutoFit/>
          </a:bodyPr>
          <a:lst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3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20</a:t>
            </a:r>
            <a:endParaRPr kumimoji="0" lang="en-GB" sz="13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7" name="Text Placeholder 94">
            <a:extLst>
              <a:ext uri="{FF2B5EF4-FFF2-40B4-BE49-F238E27FC236}">
                <a16:creationId xmlns:a16="http://schemas.microsoft.com/office/drawing/2014/main" id="{D20C8027-CC7B-35F2-93AB-CDE482D6BD07}"/>
              </a:ext>
            </a:extLst>
          </p:cNvPr>
          <p:cNvSpPr txBox="1">
            <a:spLocks/>
          </p:cNvSpPr>
          <p:nvPr/>
        </p:nvSpPr>
        <p:spPr>
          <a:xfrm>
            <a:off x="973559" y="4709079"/>
            <a:ext cx="455253" cy="492443"/>
          </a:xfrm>
          <a:prstGeom prst="rect">
            <a:avLst/>
          </a:prstGeom>
        </p:spPr>
        <p:txBody>
          <a:bodyPr wrap="none" lIns="0" tIns="0" rIns="0" bIns="0">
            <a:spAutoFit/>
          </a:bodyPr>
          <a:lst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3200">
                <a:solidFill>
                  <a:srgbClr val="FFFFFF"/>
                </a:solidFill>
                <a:latin typeface="Arial" panose="020B0604020202020204" pitchFamily="34" charset="0"/>
                <a:cs typeface="Arial" panose="020B0604020202020204" pitchFamily="34" charset="0"/>
              </a:rPr>
              <a:t>5</a:t>
            </a:r>
            <a:r>
              <a:rPr kumimoji="0" lang="da-DK" sz="3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0</a:t>
            </a:r>
            <a:endParaRPr kumimoji="0" lang="en-GB" sz="13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8" name="Text Placeholder 94">
            <a:extLst>
              <a:ext uri="{FF2B5EF4-FFF2-40B4-BE49-F238E27FC236}">
                <a16:creationId xmlns:a16="http://schemas.microsoft.com/office/drawing/2014/main" id="{BE7AC96D-6B0A-5471-4651-FD57E900394E}"/>
              </a:ext>
            </a:extLst>
          </p:cNvPr>
          <p:cNvSpPr txBox="1">
            <a:spLocks/>
          </p:cNvSpPr>
          <p:nvPr/>
        </p:nvSpPr>
        <p:spPr>
          <a:xfrm>
            <a:off x="973559" y="5662699"/>
            <a:ext cx="455253" cy="492443"/>
          </a:xfrm>
          <a:prstGeom prst="rect">
            <a:avLst/>
          </a:prstGeom>
        </p:spPr>
        <p:txBody>
          <a:bodyPr wrap="none" lIns="0" tIns="0" rIns="0" bIns="0">
            <a:spAutoFit/>
          </a:bodyPr>
          <a:lst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3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10</a:t>
            </a:r>
            <a:endParaRPr kumimoji="0" lang="en-GB" sz="13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9" name="Text Placeholder 94">
            <a:extLst>
              <a:ext uri="{FF2B5EF4-FFF2-40B4-BE49-F238E27FC236}">
                <a16:creationId xmlns:a16="http://schemas.microsoft.com/office/drawing/2014/main" id="{30E27026-86EB-8C95-AFA7-3BE6B9C7D275}"/>
              </a:ext>
            </a:extLst>
          </p:cNvPr>
          <p:cNvSpPr txBox="1">
            <a:spLocks/>
          </p:cNvSpPr>
          <p:nvPr/>
        </p:nvSpPr>
        <p:spPr>
          <a:xfrm>
            <a:off x="8397323" y="4558550"/>
            <a:ext cx="3044737" cy="625972"/>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With F-ROC, </a:t>
            </a:r>
            <a:r>
              <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you can receive up to </a:t>
            </a: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85% Funding Upfront</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cxnSp>
        <p:nvCxnSpPr>
          <p:cNvPr id="70" name="Straight Connector 69">
            <a:extLst>
              <a:ext uri="{FF2B5EF4-FFF2-40B4-BE49-F238E27FC236}">
                <a16:creationId xmlns:a16="http://schemas.microsoft.com/office/drawing/2014/main" id="{42F7673A-4F5F-9E2A-C554-BAEB4D57054F}"/>
              </a:ext>
            </a:extLst>
          </p:cNvPr>
          <p:cNvCxnSpPr>
            <a:cxnSpLocks/>
          </p:cNvCxnSpPr>
          <p:nvPr/>
        </p:nvCxnSpPr>
        <p:spPr>
          <a:xfrm>
            <a:off x="991289" y="4648200"/>
            <a:ext cx="6532238" cy="0"/>
          </a:xfrm>
          <a:prstGeom prst="line">
            <a:avLst/>
          </a:prstGeom>
          <a:noFill/>
          <a:ln w="6350" cap="flat" cmpd="sng" algn="ctr">
            <a:solidFill>
              <a:srgbClr val="FFFFFF"/>
            </a:solidFill>
            <a:prstDash val="dash"/>
            <a:miter lim="800000"/>
          </a:ln>
          <a:effectLst/>
        </p:spPr>
      </p:cxnSp>
      <p:cxnSp>
        <p:nvCxnSpPr>
          <p:cNvPr id="71" name="Straight Connector 70">
            <a:extLst>
              <a:ext uri="{FF2B5EF4-FFF2-40B4-BE49-F238E27FC236}">
                <a16:creationId xmlns:a16="http://schemas.microsoft.com/office/drawing/2014/main" id="{9512A51C-A295-B52F-3AEC-0B60C44CA6F9}"/>
              </a:ext>
            </a:extLst>
          </p:cNvPr>
          <p:cNvCxnSpPr>
            <a:cxnSpLocks/>
          </p:cNvCxnSpPr>
          <p:nvPr/>
        </p:nvCxnSpPr>
        <p:spPr>
          <a:xfrm flipV="1">
            <a:off x="991289" y="5633679"/>
            <a:ext cx="6532238" cy="5121"/>
          </a:xfrm>
          <a:prstGeom prst="line">
            <a:avLst/>
          </a:prstGeom>
          <a:noFill/>
          <a:ln w="6350" cap="flat" cmpd="sng" algn="ctr">
            <a:solidFill>
              <a:srgbClr val="FFFFFF"/>
            </a:solidFill>
            <a:prstDash val="dash"/>
            <a:miter lim="800000"/>
          </a:ln>
          <a:effectLst/>
        </p:spPr>
      </p:cxnSp>
      <p:sp>
        <p:nvSpPr>
          <p:cNvPr id="72" name="TextBox 71">
            <a:extLst>
              <a:ext uri="{FF2B5EF4-FFF2-40B4-BE49-F238E27FC236}">
                <a16:creationId xmlns:a16="http://schemas.microsoft.com/office/drawing/2014/main" id="{515320F8-B445-3871-D0FE-2DF7F33F5499}"/>
              </a:ext>
            </a:extLst>
          </p:cNvPr>
          <p:cNvSpPr txBox="1"/>
          <p:nvPr/>
        </p:nvSpPr>
        <p:spPr>
          <a:xfrm>
            <a:off x="952721" y="1567869"/>
            <a:ext cx="10278997"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b="0" i="0" u="none" strike="noStrike" kern="1200" cap="none" spc="0" normalizeH="0" baseline="0" noProof="0">
                <a:ln>
                  <a:noFill/>
                </a:ln>
                <a:solidFill>
                  <a:srgbClr val="005EB8"/>
                </a:solidFill>
                <a:effectLst/>
                <a:uLnTx/>
                <a:uFillTx/>
                <a:latin typeface="Arial" panose="020B0604020202020204" pitchFamily="34" charset="0"/>
                <a:cs typeface="Arial" panose="020B0604020202020204" pitchFamily="34" charset="0"/>
              </a:rPr>
              <a:t>The Florida Iceberg! Just like how most of an iceberg isn’t visible, the majority of PA funding can be received upfront through the F-ROC process. </a:t>
            </a:r>
          </a:p>
        </p:txBody>
      </p:sp>
      <p:cxnSp>
        <p:nvCxnSpPr>
          <p:cNvPr id="73" name="Straight Arrow Connector 72">
            <a:extLst>
              <a:ext uri="{FF2B5EF4-FFF2-40B4-BE49-F238E27FC236}">
                <a16:creationId xmlns:a16="http://schemas.microsoft.com/office/drawing/2014/main" id="{5003A5E8-6282-5F91-0B39-309EF2EC4427}"/>
              </a:ext>
            </a:extLst>
          </p:cNvPr>
          <p:cNvCxnSpPr>
            <a:cxnSpLocks/>
          </p:cNvCxnSpPr>
          <p:nvPr/>
        </p:nvCxnSpPr>
        <p:spPr>
          <a:xfrm flipH="1">
            <a:off x="7210769" y="2897013"/>
            <a:ext cx="813172" cy="14186"/>
          </a:xfrm>
          <a:prstGeom prst="straightConnector1">
            <a:avLst/>
          </a:prstGeom>
          <a:noFill/>
          <a:ln w="19050" cap="flat" cmpd="sng" algn="ctr">
            <a:solidFill>
              <a:srgbClr val="1E49E2"/>
            </a:solidFill>
            <a:prstDash val="solid"/>
            <a:miter lim="800000"/>
            <a:tailEnd type="triangle"/>
          </a:ln>
          <a:effectLst/>
        </p:spPr>
      </p:cxnSp>
      <p:sp>
        <p:nvSpPr>
          <p:cNvPr id="74" name="Right Brace 73">
            <a:extLst>
              <a:ext uri="{FF2B5EF4-FFF2-40B4-BE49-F238E27FC236}">
                <a16:creationId xmlns:a16="http://schemas.microsoft.com/office/drawing/2014/main" id="{7821A0F5-6BD2-E185-B82B-448FABC3BD3D}"/>
              </a:ext>
            </a:extLst>
          </p:cNvPr>
          <p:cNvSpPr/>
          <p:nvPr/>
        </p:nvSpPr>
        <p:spPr>
          <a:xfrm>
            <a:off x="7864028" y="3682525"/>
            <a:ext cx="360747" cy="2472617"/>
          </a:xfrm>
          <a:prstGeom prst="rightBrace">
            <a:avLst/>
          </a:prstGeom>
          <a:noFill/>
          <a:ln w="1905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mn-ea"/>
              <a:cs typeface="+mn-cs"/>
            </a:endParaRPr>
          </a:p>
        </p:txBody>
      </p:sp>
      <p:sp>
        <p:nvSpPr>
          <p:cNvPr id="75" name="TextBox 74">
            <a:extLst>
              <a:ext uri="{FF2B5EF4-FFF2-40B4-BE49-F238E27FC236}">
                <a16:creationId xmlns:a16="http://schemas.microsoft.com/office/drawing/2014/main" id="{A68977B0-875F-B594-274A-0C83B598D2AF}"/>
              </a:ext>
            </a:extLst>
          </p:cNvPr>
          <p:cNvSpPr txBox="1"/>
          <p:nvPr/>
        </p:nvSpPr>
        <p:spPr>
          <a:xfrm>
            <a:off x="8507866" y="5123966"/>
            <a:ext cx="3909648" cy="461665"/>
          </a:xfrm>
          <a:prstGeom prst="rect">
            <a:avLst/>
          </a:prstGeom>
          <a:noFill/>
        </p:spPr>
        <p:txBody>
          <a:bodyPr wrap="square">
            <a:spAutoFit/>
          </a:bodyPr>
          <a:lstStyle/>
          <a:p>
            <a:r>
              <a:rPr lang="en-US" sz="1200">
                <a:solidFill>
                  <a:schemeClr val="bg1"/>
                </a:solidFill>
                <a:latin typeface="Arial" panose="020B0604020202020204" pitchFamily="34" charset="0"/>
                <a:cs typeface="Arial" panose="020B0604020202020204" pitchFamily="34" charset="0"/>
              </a:rPr>
              <a:t>*5 bonus points can be earned with EMAP accreditation </a:t>
            </a:r>
          </a:p>
        </p:txBody>
      </p:sp>
      <p:sp>
        <p:nvSpPr>
          <p:cNvPr id="5" name="TextBox 4">
            <a:extLst>
              <a:ext uri="{FF2B5EF4-FFF2-40B4-BE49-F238E27FC236}">
                <a16:creationId xmlns:a16="http://schemas.microsoft.com/office/drawing/2014/main" id="{D8205095-1E4C-CA35-4603-0199C0D5575D}"/>
              </a:ext>
            </a:extLst>
          </p:cNvPr>
          <p:cNvSpPr txBox="1"/>
          <p:nvPr/>
        </p:nvSpPr>
        <p:spPr>
          <a:xfrm>
            <a:off x="1143190" y="305247"/>
            <a:ext cx="3009414" cy="523220"/>
          </a:xfrm>
          <a:prstGeom prst="rect">
            <a:avLst/>
          </a:prstGeom>
          <a:noFill/>
        </p:spPr>
        <p:txBody>
          <a:bodyPr wrap="none" rtlCol="0">
            <a:spAutoFit/>
          </a:bodyPr>
          <a:lstStyle/>
          <a:p>
            <a:r>
              <a:rPr lang="en-US" sz="2800">
                <a:solidFill>
                  <a:srgbClr val="002060"/>
                </a:solidFill>
                <a:latin typeface="Arial Black" panose="020B0A04020102020204" pitchFamily="34" charset="0"/>
                <a:cs typeface="Arial" panose="020B0604020202020204" pitchFamily="34" charset="0"/>
              </a:rPr>
              <a:t>F-ROC Scoring</a:t>
            </a:r>
          </a:p>
        </p:txBody>
      </p:sp>
      <p:sp>
        <p:nvSpPr>
          <p:cNvPr id="3" name="TextBox 2">
            <a:extLst>
              <a:ext uri="{FF2B5EF4-FFF2-40B4-BE49-F238E27FC236}">
                <a16:creationId xmlns:a16="http://schemas.microsoft.com/office/drawing/2014/main" id="{BB8421AE-2428-1B0D-01DD-97A49C274F67}"/>
              </a:ext>
            </a:extLst>
          </p:cNvPr>
          <p:cNvSpPr txBox="1"/>
          <p:nvPr/>
        </p:nvSpPr>
        <p:spPr>
          <a:xfrm>
            <a:off x="1708972" y="6062894"/>
            <a:ext cx="2866093" cy="461665"/>
          </a:xfrm>
          <a:prstGeom prst="rect">
            <a:avLst/>
          </a:prstGeom>
          <a:noFill/>
        </p:spPr>
        <p:txBody>
          <a:bodyPr wrap="square">
            <a:spAutoFit/>
          </a:bodyPr>
          <a:lstStyle/>
          <a:p>
            <a:r>
              <a:rPr lang="en-US" sz="1200">
                <a:solidFill>
                  <a:schemeClr val="bg1"/>
                </a:solidFill>
                <a:latin typeface="Arial" panose="020B0604020202020204" pitchFamily="34" charset="0"/>
                <a:cs typeface="Arial" panose="020B0604020202020204" pitchFamily="34" charset="0"/>
              </a:rPr>
              <a:t>*These points will be awarded upon completion of the DRA.</a:t>
            </a:r>
          </a:p>
        </p:txBody>
      </p:sp>
    </p:spTree>
    <p:custDataLst>
      <p:tags r:id="rId1"/>
    </p:custDataLst>
    <p:extLst>
      <p:ext uri="{BB962C8B-B14F-4D97-AF65-F5344CB8AC3E}">
        <p14:creationId xmlns:p14="http://schemas.microsoft.com/office/powerpoint/2010/main" val="210182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DA5E-4892-5D61-A1D8-50FC54A5EF4F}"/>
              </a:ext>
            </a:extLst>
          </p:cNvPr>
          <p:cNvSpPr>
            <a:spLocks noGrp="1"/>
          </p:cNvSpPr>
          <p:nvPr>
            <p:ph type="title" idx="4294967295"/>
          </p:nvPr>
        </p:nvSpPr>
        <p:spPr>
          <a:xfrm>
            <a:off x="1075360" y="200060"/>
            <a:ext cx="10515600" cy="723615"/>
          </a:xfrm>
        </p:spPr>
        <p:txBody>
          <a:bodyPr/>
          <a:lstStyle/>
          <a:p>
            <a:r>
              <a:rPr lang="en-US"/>
              <a:t>Disaster Readiness Assessment</a:t>
            </a:r>
          </a:p>
        </p:txBody>
      </p:sp>
      <p:cxnSp>
        <p:nvCxnSpPr>
          <p:cNvPr id="6" name="Straight Connector 5">
            <a:extLst>
              <a:ext uri="{FF2B5EF4-FFF2-40B4-BE49-F238E27FC236}">
                <a16:creationId xmlns:a16="http://schemas.microsoft.com/office/drawing/2014/main" id="{99AE18BC-AE4A-E49F-F5DE-19C4D87D719D}"/>
              </a:ext>
            </a:extLst>
          </p:cNvPr>
          <p:cNvCxnSpPr>
            <a:cxnSpLocks/>
          </p:cNvCxnSpPr>
          <p:nvPr/>
        </p:nvCxnSpPr>
        <p:spPr>
          <a:xfrm>
            <a:off x="1174053" y="5102207"/>
            <a:ext cx="9406861" cy="0"/>
          </a:xfrm>
          <a:prstGeom prst="line">
            <a:avLst/>
          </a:prstGeom>
          <a:ln w="38100" cap="sq">
            <a:solidFill>
              <a:schemeClr val="accent4"/>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0CB97C3-07A8-06C1-7C38-21549DFD5C0C}"/>
              </a:ext>
            </a:extLst>
          </p:cNvPr>
          <p:cNvSpPr/>
          <p:nvPr/>
        </p:nvSpPr>
        <p:spPr>
          <a:xfrm>
            <a:off x="980031" y="5012207"/>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2B317E5-0F38-7386-75E3-DB8B25037F2D}"/>
              </a:ext>
            </a:extLst>
          </p:cNvPr>
          <p:cNvSpPr/>
          <p:nvPr/>
        </p:nvSpPr>
        <p:spPr>
          <a:xfrm>
            <a:off x="9030702" y="5009661"/>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DED39CC-CEAA-86D1-FCED-FD1D100C106E}"/>
              </a:ext>
            </a:extLst>
          </p:cNvPr>
          <p:cNvSpPr txBox="1"/>
          <p:nvPr/>
        </p:nvSpPr>
        <p:spPr>
          <a:xfrm>
            <a:off x="8383921" y="5324194"/>
            <a:ext cx="1701594" cy="90300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6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October 31</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Deadline for submitting the DRA in Smart Grants. </a:t>
            </a:r>
          </a:p>
        </p:txBody>
      </p:sp>
      <p:sp>
        <p:nvSpPr>
          <p:cNvPr id="25" name="TextBox 24">
            <a:extLst>
              <a:ext uri="{FF2B5EF4-FFF2-40B4-BE49-F238E27FC236}">
                <a16:creationId xmlns:a16="http://schemas.microsoft.com/office/drawing/2014/main" id="{D6E6C6BF-9543-B59B-CCAF-C1F42E85FA8A}"/>
              </a:ext>
            </a:extLst>
          </p:cNvPr>
          <p:cNvSpPr txBox="1"/>
          <p:nvPr/>
        </p:nvSpPr>
        <p:spPr>
          <a:xfrm>
            <a:off x="833520" y="5324194"/>
            <a:ext cx="3797143" cy="1337417"/>
          </a:xfrm>
          <a:prstGeom prst="rect">
            <a:avLst/>
          </a:prstGeom>
          <a:noFill/>
        </p:spPr>
        <p:txBody>
          <a:bodyPr wrap="square" lIns="0" tIns="0" rIns="0" bIns="0" rtlCol="0" anchor="t">
            <a:spAutoFit/>
          </a:bodyPr>
          <a:lstStyle/>
          <a:p>
            <a:pPr>
              <a:lnSpc>
                <a:spcPct val="110000"/>
              </a:lnSpc>
              <a:spcAft>
                <a:spcPts val="300"/>
              </a:spcAft>
              <a:defRPr/>
            </a:pPr>
            <a:r>
              <a:rPr lang="en-GB" sz="1600" b="1">
                <a:solidFill>
                  <a:srgbClr val="002060"/>
                </a:solidFill>
                <a:latin typeface="Arial"/>
                <a:cs typeface="Arial"/>
              </a:rPr>
              <a:t>June 1</a:t>
            </a:r>
            <a:endParaRPr lang="en-US">
              <a:solidFill>
                <a:srgbClr val="000000"/>
              </a:solidFill>
              <a:latin typeface="Calibri" panose="020F0502020204030204"/>
              <a:ea typeface="Calibri" panose="020F0502020204030204"/>
              <a:cs typeface="Calibri" panose="020F0502020204030204"/>
            </a:endParaRPr>
          </a:p>
          <a:p>
            <a:pPr>
              <a:defRPr/>
            </a:pPr>
            <a:r>
              <a:rPr lang="en-GB" sz="1200">
                <a:solidFill>
                  <a:srgbClr val="002060"/>
                </a:solidFill>
                <a:latin typeface="Arial"/>
                <a:ea typeface="+mn-lt"/>
                <a:cs typeface="+mn-lt"/>
              </a:rPr>
              <a:t>The F-ROC Program Opt-in Period opens and the Disaster Readiness Assessment (DRA) is now available on the Smart Grants platform. Once </a:t>
            </a:r>
            <a:r>
              <a:rPr kumimoji="0" lang="en-GB" sz="1200" b="0" i="0" u="none" strike="noStrike" kern="1200" cap="none" spc="0" normalizeH="0" baseline="0" noProof="0">
                <a:ln>
                  <a:noFill/>
                </a:ln>
                <a:solidFill>
                  <a:srgbClr val="002060"/>
                </a:solidFill>
                <a:effectLst/>
                <a:uLnTx/>
                <a:uFillTx/>
                <a:latin typeface="Arial"/>
                <a:ea typeface="+mn-lt"/>
                <a:cs typeface="+mn-lt"/>
              </a:rPr>
              <a:t>you </a:t>
            </a:r>
            <a:r>
              <a:rPr lang="en-GB" sz="1200">
                <a:solidFill>
                  <a:srgbClr val="002060"/>
                </a:solidFill>
                <a:latin typeface="Arial"/>
                <a:ea typeface="+mn-lt"/>
                <a:cs typeface="+mn-lt"/>
              </a:rPr>
              <a:t>Opt-in</a:t>
            </a:r>
            <a:r>
              <a:rPr kumimoji="0" lang="en-GB" sz="1200" b="0" i="0" u="none" strike="noStrike" kern="1200" cap="none" spc="0" normalizeH="0" baseline="0" noProof="0">
                <a:ln>
                  <a:noFill/>
                </a:ln>
                <a:solidFill>
                  <a:srgbClr val="002060"/>
                </a:solidFill>
                <a:effectLst/>
                <a:uLnTx/>
                <a:uFillTx/>
                <a:latin typeface="Arial"/>
                <a:ea typeface="+mn-lt"/>
                <a:cs typeface="+mn-lt"/>
              </a:rPr>
              <a:t>, you </a:t>
            </a:r>
            <a:r>
              <a:rPr lang="en-GB" sz="1200">
                <a:solidFill>
                  <a:srgbClr val="002060"/>
                </a:solidFill>
                <a:latin typeface="Arial"/>
                <a:ea typeface="+mn-lt"/>
                <a:cs typeface="+mn-lt"/>
              </a:rPr>
              <a:t>can begin to respond </a:t>
            </a:r>
            <a:r>
              <a:rPr kumimoji="0" lang="en-GB" sz="1200" b="0" i="0" u="none" strike="noStrike" kern="1200" cap="none" spc="0" normalizeH="0" baseline="0" noProof="0">
                <a:ln>
                  <a:noFill/>
                </a:ln>
                <a:solidFill>
                  <a:srgbClr val="002060"/>
                </a:solidFill>
                <a:effectLst/>
                <a:uLnTx/>
                <a:uFillTx/>
                <a:latin typeface="Arial"/>
                <a:ea typeface="+mn-lt"/>
                <a:cs typeface="+mn-lt"/>
              </a:rPr>
              <a:t>to </a:t>
            </a:r>
            <a:r>
              <a:rPr lang="en-GB" sz="1200">
                <a:solidFill>
                  <a:srgbClr val="002060"/>
                </a:solidFill>
                <a:latin typeface="Arial"/>
                <a:ea typeface="+mn-lt"/>
                <a:cs typeface="+mn-lt"/>
              </a:rPr>
              <a:t>the assessment</a:t>
            </a:r>
            <a:r>
              <a:rPr kumimoji="0" lang="en-GB" sz="1200" b="0" i="0" u="none" strike="noStrike" kern="1200" cap="none" spc="0" normalizeH="0" baseline="0" noProof="0">
                <a:ln>
                  <a:noFill/>
                </a:ln>
                <a:solidFill>
                  <a:srgbClr val="002060"/>
                </a:solidFill>
                <a:effectLst/>
                <a:uLnTx/>
                <a:uFillTx/>
                <a:latin typeface="Arial"/>
                <a:ea typeface="+mn-lt"/>
                <a:cs typeface="+mn-lt"/>
              </a:rPr>
              <a:t>.</a:t>
            </a:r>
            <a:endParaRPr lang="en-GB" sz="1200">
              <a:latin typeface="Arial"/>
              <a:ea typeface="+mn-lt"/>
              <a:cs typeface="+mn-lt"/>
            </a:endParaRPr>
          </a:p>
          <a:p>
            <a:pPr>
              <a:lnSpc>
                <a:spcPct val="110000"/>
              </a:lnSpc>
              <a:spcAft>
                <a:spcPts val="300"/>
              </a:spcAft>
              <a:defRPr/>
            </a:pPr>
            <a:endParaRPr lang="en-US"/>
          </a:p>
        </p:txBody>
      </p:sp>
      <p:sp>
        <p:nvSpPr>
          <p:cNvPr id="27" name="TextBox 26">
            <a:extLst>
              <a:ext uri="{FF2B5EF4-FFF2-40B4-BE49-F238E27FC236}">
                <a16:creationId xmlns:a16="http://schemas.microsoft.com/office/drawing/2014/main" id="{ABD7B991-F8D2-934E-EA9A-A82726AE5E86}"/>
              </a:ext>
            </a:extLst>
          </p:cNvPr>
          <p:cNvSpPr txBox="1"/>
          <p:nvPr/>
        </p:nvSpPr>
        <p:spPr>
          <a:xfrm>
            <a:off x="541356" y="4455469"/>
            <a:ext cx="3625648" cy="38593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TIMELINE</a:t>
            </a:r>
            <a:endParaRPr kumimoji="0" lang="en-GB"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D7A587F9-E45A-02E0-DC65-0A3180AA6A7C}"/>
              </a:ext>
            </a:extLst>
          </p:cNvPr>
          <p:cNvSpPr txBox="1"/>
          <p:nvPr/>
        </p:nvSpPr>
        <p:spPr>
          <a:xfrm>
            <a:off x="493090" y="1583079"/>
            <a:ext cx="3686987" cy="38593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MILESTONE OVERVIEW</a:t>
            </a:r>
          </a:p>
        </p:txBody>
      </p:sp>
      <p:sp>
        <p:nvSpPr>
          <p:cNvPr id="89" name="TextBox 88">
            <a:extLst>
              <a:ext uri="{FF2B5EF4-FFF2-40B4-BE49-F238E27FC236}">
                <a16:creationId xmlns:a16="http://schemas.microsoft.com/office/drawing/2014/main" id="{4D9B8ED2-EA18-AF16-AD8C-6A46C179D539}"/>
              </a:ext>
            </a:extLst>
          </p:cNvPr>
          <p:cNvSpPr txBox="1"/>
          <p:nvPr/>
        </p:nvSpPr>
        <p:spPr>
          <a:xfrm>
            <a:off x="534803" y="1977528"/>
            <a:ext cx="11010753" cy="4555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4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The Disaster Readiness Assessment (DRA) </a:t>
            </a:r>
            <a:r>
              <a:rPr lang="en-US" sz="1400">
                <a:solidFill>
                  <a:srgbClr val="002060"/>
                </a:solidFill>
                <a:latin typeface="Arial" panose="020B0604020202020204" pitchFamily="34" charset="0"/>
                <a:cs typeface="Arial" panose="020B0604020202020204" pitchFamily="34" charset="0"/>
              </a:rPr>
              <a:t>is a questionnaire that aims to identify how well your organization is </a:t>
            </a:r>
            <a:r>
              <a:rPr lang="en-US" sz="1400" b="1">
                <a:solidFill>
                  <a:srgbClr val="002060"/>
                </a:solidFill>
                <a:latin typeface="Arial" panose="020B0604020202020204" pitchFamily="34" charset="0"/>
                <a:cs typeface="Arial" panose="020B0604020202020204" pitchFamily="34" charset="0"/>
              </a:rPr>
              <a:t>prepared to Recover</a:t>
            </a:r>
            <a:r>
              <a:rPr lang="en-US" sz="1400">
                <a:solidFill>
                  <a:srgbClr val="002060"/>
                </a:solidFill>
                <a:latin typeface="Arial" panose="020B0604020202020204" pitchFamily="34" charset="0"/>
                <a:cs typeface="Arial" panose="020B0604020202020204" pitchFamily="34" charset="0"/>
              </a:rPr>
              <a:t>. Completing the DRA provides you with the insights needed to be successful. All DRA questions are broken down into the following sections:</a:t>
            </a:r>
          </a:p>
        </p:txBody>
      </p:sp>
      <p:sp>
        <p:nvSpPr>
          <p:cNvPr id="4" name="TextBox 3">
            <a:extLst>
              <a:ext uri="{FF2B5EF4-FFF2-40B4-BE49-F238E27FC236}">
                <a16:creationId xmlns:a16="http://schemas.microsoft.com/office/drawing/2014/main" id="{39981CA3-72C9-EDF6-0BA6-7CA4B8AA2C33}"/>
              </a:ext>
            </a:extLst>
          </p:cNvPr>
          <p:cNvSpPr txBox="1"/>
          <p:nvPr/>
        </p:nvSpPr>
        <p:spPr>
          <a:xfrm>
            <a:off x="541356" y="3817194"/>
            <a:ext cx="11084587" cy="4555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The DRA is completed in the KPMG Smart Grants platform. </a:t>
            </a:r>
            <a:r>
              <a:rPr lang="en-US" sz="1400">
                <a:solidFill>
                  <a:srgbClr val="002060"/>
                </a:solidFill>
                <a:latin typeface="Arial" panose="020B0604020202020204" pitchFamily="34" charset="0"/>
                <a:cs typeface="Arial" panose="020B0604020202020204" pitchFamily="34" charset="0"/>
              </a:rPr>
              <a:t>After opting in, you should receive an email from </a:t>
            </a:r>
            <a:r>
              <a:rPr lang="en-US" sz="140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donotreply-fldrgs@managedgrants.com</a:t>
            </a:r>
            <a:r>
              <a:rPr lang="en-US" sz="1400">
                <a:solidFill>
                  <a:srgbClr val="002060"/>
                </a:solidFill>
                <a:latin typeface="Arial" panose="020B0604020202020204" pitchFamily="34" charset="0"/>
                <a:cs typeface="Arial" panose="020B0604020202020204" pitchFamily="34" charset="0"/>
              </a:rPr>
              <a:t> to initiate your account in Smart Grants.</a:t>
            </a:r>
          </a:p>
        </p:txBody>
      </p:sp>
      <p:grpSp>
        <p:nvGrpSpPr>
          <p:cNvPr id="3" name="Group 2">
            <a:extLst>
              <a:ext uri="{FF2B5EF4-FFF2-40B4-BE49-F238E27FC236}">
                <a16:creationId xmlns:a16="http://schemas.microsoft.com/office/drawing/2014/main" id="{C0DE93D1-3A29-18A7-12B5-47FADA69D650}"/>
              </a:ext>
            </a:extLst>
          </p:cNvPr>
          <p:cNvGrpSpPr/>
          <p:nvPr/>
        </p:nvGrpSpPr>
        <p:grpSpPr>
          <a:xfrm>
            <a:off x="972271" y="2611102"/>
            <a:ext cx="10247459" cy="929547"/>
            <a:chOff x="624855" y="2556056"/>
            <a:chExt cx="10247459" cy="929547"/>
          </a:xfrm>
        </p:grpSpPr>
        <p:sp>
          <p:nvSpPr>
            <p:cNvPr id="5" name="Rectangle 4">
              <a:extLst>
                <a:ext uri="{FF2B5EF4-FFF2-40B4-BE49-F238E27FC236}">
                  <a16:creationId xmlns:a16="http://schemas.microsoft.com/office/drawing/2014/main" id="{D89CF4F9-A2F4-5306-AAD7-61E3E86F4098}"/>
                </a:ext>
              </a:extLst>
            </p:cNvPr>
            <p:cNvSpPr/>
            <p:nvPr/>
          </p:nvSpPr>
          <p:spPr>
            <a:xfrm>
              <a:off x="624855" y="2556056"/>
              <a:ext cx="1835771" cy="929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Applicant Experience</a:t>
              </a:r>
            </a:p>
          </p:txBody>
        </p:sp>
        <p:sp>
          <p:nvSpPr>
            <p:cNvPr id="10" name="Rectangle 9">
              <a:extLst>
                <a:ext uri="{FF2B5EF4-FFF2-40B4-BE49-F238E27FC236}">
                  <a16:creationId xmlns:a16="http://schemas.microsoft.com/office/drawing/2014/main" id="{14C72183-8DB1-B9AE-E3CA-02AFC96807F4}"/>
                </a:ext>
              </a:extLst>
            </p:cNvPr>
            <p:cNvSpPr/>
            <p:nvPr/>
          </p:nvSpPr>
          <p:spPr>
            <a:xfrm>
              <a:off x="2727777" y="2556056"/>
              <a:ext cx="1835771" cy="929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Policy and Procedure</a:t>
              </a:r>
            </a:p>
          </p:txBody>
        </p:sp>
        <p:sp>
          <p:nvSpPr>
            <p:cNvPr id="11" name="Rectangle 10">
              <a:extLst>
                <a:ext uri="{FF2B5EF4-FFF2-40B4-BE49-F238E27FC236}">
                  <a16:creationId xmlns:a16="http://schemas.microsoft.com/office/drawing/2014/main" id="{46D6630F-ADA8-122A-0329-9B2C3961F298}"/>
                </a:ext>
              </a:extLst>
            </p:cNvPr>
            <p:cNvSpPr/>
            <p:nvPr/>
          </p:nvSpPr>
          <p:spPr>
            <a:xfrm>
              <a:off x="4830699" y="2556056"/>
              <a:ext cx="1835771" cy="929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Documentation</a:t>
              </a:r>
            </a:p>
          </p:txBody>
        </p:sp>
        <p:sp>
          <p:nvSpPr>
            <p:cNvPr id="13" name="Rectangle 12">
              <a:extLst>
                <a:ext uri="{FF2B5EF4-FFF2-40B4-BE49-F238E27FC236}">
                  <a16:creationId xmlns:a16="http://schemas.microsoft.com/office/drawing/2014/main" id="{976BC417-4BD7-5A6E-0898-9DC4A0329E74}"/>
                </a:ext>
              </a:extLst>
            </p:cNvPr>
            <p:cNvSpPr/>
            <p:nvPr/>
          </p:nvSpPr>
          <p:spPr>
            <a:xfrm>
              <a:off x="6933621" y="2556056"/>
              <a:ext cx="1835771" cy="929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Procurement</a:t>
              </a:r>
            </a:p>
          </p:txBody>
        </p:sp>
        <p:sp>
          <p:nvSpPr>
            <p:cNvPr id="14" name="Rectangle 13">
              <a:extLst>
                <a:ext uri="{FF2B5EF4-FFF2-40B4-BE49-F238E27FC236}">
                  <a16:creationId xmlns:a16="http://schemas.microsoft.com/office/drawing/2014/main" id="{B572FA63-D481-5926-DBF7-BBCE1BC995DE}"/>
                </a:ext>
              </a:extLst>
            </p:cNvPr>
            <p:cNvSpPr/>
            <p:nvPr/>
          </p:nvSpPr>
          <p:spPr>
            <a:xfrm>
              <a:off x="9036543" y="2556056"/>
              <a:ext cx="1835771" cy="929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Contract Administration</a:t>
              </a:r>
            </a:p>
          </p:txBody>
        </p:sp>
      </p:grpSp>
      <p:sp>
        <p:nvSpPr>
          <p:cNvPr id="18" name="Oval 17">
            <a:extLst>
              <a:ext uri="{FF2B5EF4-FFF2-40B4-BE49-F238E27FC236}">
                <a16:creationId xmlns:a16="http://schemas.microsoft.com/office/drawing/2014/main" id="{A6AC108C-7E2C-53FC-155A-573916455517}"/>
              </a:ext>
            </a:extLst>
          </p:cNvPr>
          <p:cNvSpPr/>
          <p:nvPr/>
        </p:nvSpPr>
        <p:spPr>
          <a:xfrm>
            <a:off x="6280331" y="5009661"/>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C636B314-9D2C-D929-4E47-A4FC5BDA6492}"/>
              </a:ext>
            </a:extLst>
          </p:cNvPr>
          <p:cNvSpPr/>
          <p:nvPr/>
        </p:nvSpPr>
        <p:spPr>
          <a:xfrm>
            <a:off x="5695883" y="5009661"/>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7FBCE28E-A7F5-3ED6-AF63-9C6D4296358D}"/>
              </a:ext>
            </a:extLst>
          </p:cNvPr>
          <p:cNvSpPr/>
          <p:nvPr/>
        </p:nvSpPr>
        <p:spPr>
          <a:xfrm>
            <a:off x="6825118" y="5009661"/>
            <a:ext cx="190658" cy="180000"/>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206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3576E5A-8E5F-73CF-D6B6-ED34C462EA36}"/>
              </a:ext>
            </a:extLst>
          </p:cNvPr>
          <p:cNvSpPr txBox="1"/>
          <p:nvPr/>
        </p:nvSpPr>
        <p:spPr>
          <a:xfrm>
            <a:off x="5609431" y="5324194"/>
            <a:ext cx="2247835" cy="110613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6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To be scheduled</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Keep an eye out for invitations from F-ROC Program Leadership on DRA Information Sessions.</a:t>
            </a:r>
          </a:p>
        </p:txBody>
      </p:sp>
    </p:spTree>
    <p:extLst>
      <p:ext uri="{BB962C8B-B14F-4D97-AF65-F5344CB8AC3E}">
        <p14:creationId xmlns:p14="http://schemas.microsoft.com/office/powerpoint/2010/main" val="122318749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6101D93-9D98-3A1D-7D67-38904230CF5B}"/>
              </a:ext>
            </a:extLst>
          </p:cNvPr>
          <p:cNvCxnSpPr>
            <a:cxnSpLocks/>
          </p:cNvCxnSpPr>
          <p:nvPr/>
        </p:nvCxnSpPr>
        <p:spPr>
          <a:xfrm>
            <a:off x="8580438" y="1654922"/>
            <a:ext cx="0" cy="160480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E321084-ECA1-60E2-62CA-99EF1D84A010}"/>
              </a:ext>
            </a:extLst>
          </p:cNvPr>
          <p:cNvSpPr txBox="1"/>
          <p:nvPr/>
        </p:nvSpPr>
        <p:spPr>
          <a:xfrm>
            <a:off x="530113" y="1578685"/>
            <a:ext cx="5790300" cy="37471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BENEFITS OF COMPLETING THE DRA</a:t>
            </a:r>
          </a:p>
        </p:txBody>
      </p:sp>
      <p:sp>
        <p:nvSpPr>
          <p:cNvPr id="40" name="TextBox 39">
            <a:extLst>
              <a:ext uri="{FF2B5EF4-FFF2-40B4-BE49-F238E27FC236}">
                <a16:creationId xmlns:a16="http://schemas.microsoft.com/office/drawing/2014/main" id="{E753437C-7789-C2B8-9890-C3C941864E41}"/>
              </a:ext>
            </a:extLst>
          </p:cNvPr>
          <p:cNvSpPr txBox="1"/>
          <p:nvPr/>
        </p:nvSpPr>
        <p:spPr>
          <a:xfrm>
            <a:off x="605053" y="2039002"/>
            <a:ext cx="4961734" cy="1600438"/>
          </a:xfrm>
          <a:prstGeom prst="rect">
            <a:avLst/>
          </a:prstGeom>
          <a:noFill/>
        </p:spPr>
        <p:txBody>
          <a:bodyPr wrap="square">
            <a:spAutoFit/>
          </a:bodyPr>
          <a:lstStyle/>
          <a:p>
            <a:pPr marL="171450" indent="-171450">
              <a:buFont typeface="Wingdings" panose="05000000000000000000" pitchFamily="2" charset="2"/>
              <a:buChar char="ü"/>
            </a:pPr>
            <a:r>
              <a:rPr lang="en-US" sz="1400">
                <a:solidFill>
                  <a:srgbClr val="002060"/>
                </a:solidFill>
                <a:latin typeface="Arial" panose="020B0604020202020204" pitchFamily="34" charset="0"/>
                <a:cs typeface="Arial" panose="020B0604020202020204" pitchFamily="34" charset="0"/>
              </a:rPr>
              <a:t>Completing the DRA enables you to increase your overall F-ROC score, meaning you can recover a higher percentage of funding upfront in future events.</a:t>
            </a:r>
          </a:p>
          <a:p>
            <a:pPr marL="171450" indent="-171450">
              <a:buFont typeface="Wingdings" panose="05000000000000000000" pitchFamily="2" charset="2"/>
              <a:buChar char="ü"/>
            </a:pPr>
            <a:r>
              <a:rPr lang="en-US" sz="1400">
                <a:solidFill>
                  <a:srgbClr val="002060"/>
                </a:solidFill>
                <a:latin typeface="Arial" panose="020B0604020202020204" pitchFamily="34" charset="0"/>
                <a:cs typeface="Arial" panose="020B0604020202020204" pitchFamily="34" charset="0"/>
              </a:rPr>
              <a:t>Completing the DRA enables you to identify risks in your organization. </a:t>
            </a:r>
          </a:p>
          <a:p>
            <a:pPr marL="171450" indent="-171450">
              <a:buFont typeface="Wingdings" panose="05000000000000000000" pitchFamily="2" charset="2"/>
              <a:buChar char="ü"/>
            </a:pPr>
            <a:r>
              <a:rPr lang="en-US" sz="1400">
                <a:solidFill>
                  <a:srgbClr val="002060"/>
                </a:solidFill>
                <a:latin typeface="Arial" panose="020B0604020202020204" pitchFamily="34" charset="0"/>
                <a:cs typeface="Arial" panose="020B0604020202020204" pitchFamily="34" charset="0"/>
              </a:rPr>
              <a:t>Completing the DRA offers abatement plans to help address risks. </a:t>
            </a:r>
            <a:endParaRPr lang="en-US" sz="1400">
              <a:solidFill>
                <a:srgbClr val="002060"/>
              </a:solidFill>
            </a:endParaRPr>
          </a:p>
        </p:txBody>
      </p:sp>
      <p:grpSp>
        <p:nvGrpSpPr>
          <p:cNvPr id="3" name="Group 2">
            <a:extLst>
              <a:ext uri="{FF2B5EF4-FFF2-40B4-BE49-F238E27FC236}">
                <a16:creationId xmlns:a16="http://schemas.microsoft.com/office/drawing/2014/main" id="{7B161F17-E251-38A8-A6F4-1AB562A9C8B8}"/>
              </a:ext>
            </a:extLst>
          </p:cNvPr>
          <p:cNvGrpSpPr/>
          <p:nvPr/>
        </p:nvGrpSpPr>
        <p:grpSpPr>
          <a:xfrm>
            <a:off x="6575795" y="2285592"/>
            <a:ext cx="5079721" cy="3388169"/>
            <a:chOff x="6575795" y="2285592"/>
            <a:chExt cx="5079721" cy="3388169"/>
          </a:xfrm>
        </p:grpSpPr>
        <p:grpSp>
          <p:nvGrpSpPr>
            <p:cNvPr id="44" name="Group 43">
              <a:extLst>
                <a:ext uri="{FF2B5EF4-FFF2-40B4-BE49-F238E27FC236}">
                  <a16:creationId xmlns:a16="http://schemas.microsoft.com/office/drawing/2014/main" id="{CBA76B17-C90E-AE8D-ABCA-46568EC44883}"/>
                </a:ext>
              </a:extLst>
            </p:cNvPr>
            <p:cNvGrpSpPr/>
            <p:nvPr/>
          </p:nvGrpSpPr>
          <p:grpSpPr>
            <a:xfrm>
              <a:off x="6575795" y="2285592"/>
              <a:ext cx="4009286" cy="2286815"/>
              <a:chOff x="435023" y="885823"/>
              <a:chExt cx="11321954" cy="5086353"/>
            </a:xfrm>
          </p:grpSpPr>
          <p:pic>
            <p:nvPicPr>
              <p:cNvPr id="45" name="Picture 44">
                <a:extLst>
                  <a:ext uri="{FF2B5EF4-FFF2-40B4-BE49-F238E27FC236}">
                    <a16:creationId xmlns:a16="http://schemas.microsoft.com/office/drawing/2014/main" id="{14448291-BE93-9928-4AC1-941B98C69A1F}"/>
                  </a:ext>
                </a:extLst>
              </p:cNvPr>
              <p:cNvPicPr>
                <a:picLocks noChangeAspect="1"/>
              </p:cNvPicPr>
              <p:nvPr/>
            </p:nvPicPr>
            <p:blipFill>
              <a:blip r:embed="rId3"/>
              <a:stretch>
                <a:fillRect/>
              </a:stretch>
            </p:blipFill>
            <p:spPr>
              <a:xfrm>
                <a:off x="435023" y="885823"/>
                <a:ext cx="11321954" cy="5086353"/>
              </a:xfrm>
              <a:prstGeom prst="rect">
                <a:avLst/>
              </a:prstGeom>
              <a:ln>
                <a:noFill/>
              </a:ln>
              <a:effectLst>
                <a:outerShdw blurRad="292100" dist="139700" dir="2700000" algn="tl" rotWithShape="0">
                  <a:srgbClr val="333333">
                    <a:alpha val="65000"/>
                  </a:srgbClr>
                </a:outerShdw>
              </a:effectLst>
            </p:spPr>
          </p:pic>
          <p:sp>
            <p:nvSpPr>
              <p:cNvPr id="47" name="Rectangle 46">
                <a:extLst>
                  <a:ext uri="{FF2B5EF4-FFF2-40B4-BE49-F238E27FC236}">
                    <a16:creationId xmlns:a16="http://schemas.microsoft.com/office/drawing/2014/main" id="{4E53070C-7DE1-EDBC-547D-25FC85B78009}"/>
                  </a:ext>
                </a:extLst>
              </p:cNvPr>
              <p:cNvSpPr/>
              <p:nvPr/>
            </p:nvSpPr>
            <p:spPr>
              <a:xfrm>
                <a:off x="8672050" y="885823"/>
                <a:ext cx="3084927" cy="39329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ectangle 47">
                <a:extLst>
                  <a:ext uri="{FF2B5EF4-FFF2-40B4-BE49-F238E27FC236}">
                    <a16:creationId xmlns:a16="http://schemas.microsoft.com/office/drawing/2014/main" id="{B83011FD-1055-EFE4-CBF0-5C8D57FBD35A}"/>
                  </a:ext>
                </a:extLst>
              </p:cNvPr>
              <p:cNvSpPr/>
              <p:nvPr/>
            </p:nvSpPr>
            <p:spPr>
              <a:xfrm>
                <a:off x="5172293" y="953874"/>
                <a:ext cx="2135927" cy="39329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49" name="Picture 5">
              <a:extLst>
                <a:ext uri="{FF2B5EF4-FFF2-40B4-BE49-F238E27FC236}">
                  <a16:creationId xmlns:a16="http://schemas.microsoft.com/office/drawing/2014/main" id="{8A38E300-5070-3FD8-DEA1-E0696A8974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8105" y="3598276"/>
              <a:ext cx="4037411" cy="2075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01AA3B07-9A2A-C45D-E90B-FD7451CAEFE4}"/>
              </a:ext>
            </a:extLst>
          </p:cNvPr>
          <p:cNvGrpSpPr/>
          <p:nvPr/>
        </p:nvGrpSpPr>
        <p:grpSpPr>
          <a:xfrm>
            <a:off x="530113" y="3821405"/>
            <a:ext cx="5492264" cy="3100126"/>
            <a:chOff x="530113" y="4404205"/>
            <a:chExt cx="5492264" cy="3100126"/>
          </a:xfrm>
        </p:grpSpPr>
        <p:sp>
          <p:nvSpPr>
            <p:cNvPr id="16" name="TextBox 15">
              <a:extLst>
                <a:ext uri="{FF2B5EF4-FFF2-40B4-BE49-F238E27FC236}">
                  <a16:creationId xmlns:a16="http://schemas.microsoft.com/office/drawing/2014/main" id="{65FE373A-1295-84CA-DFBB-632668157AB5}"/>
                </a:ext>
              </a:extLst>
            </p:cNvPr>
            <p:cNvSpPr txBox="1"/>
            <p:nvPr/>
          </p:nvSpPr>
          <p:spPr>
            <a:xfrm>
              <a:off x="530113" y="4404205"/>
              <a:ext cx="3666708" cy="38593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2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OUR ASK OF YOU</a:t>
              </a:r>
            </a:p>
          </p:txBody>
        </p:sp>
        <p:sp>
          <p:nvSpPr>
            <p:cNvPr id="50" name="TextBox 49">
              <a:extLst>
                <a:ext uri="{FF2B5EF4-FFF2-40B4-BE49-F238E27FC236}">
                  <a16:creationId xmlns:a16="http://schemas.microsoft.com/office/drawing/2014/main" id="{1309DB9F-1F30-12D0-3935-566B73CCDAB9}"/>
                </a:ext>
              </a:extLst>
            </p:cNvPr>
            <p:cNvSpPr txBox="1"/>
            <p:nvPr/>
          </p:nvSpPr>
          <p:spPr>
            <a:xfrm>
              <a:off x="643600" y="4826675"/>
              <a:ext cx="5378777" cy="2677656"/>
            </a:xfrm>
            <a:prstGeom prst="rect">
              <a:avLst/>
            </a:prstGeom>
            <a:noFill/>
          </p:spPr>
          <p:txBody>
            <a:bodyPr wrap="square" lIns="91440" tIns="45720" rIns="91440" bIns="45720" anchor="t">
              <a:spAutoFit/>
            </a:bodyPr>
            <a:lstStyle/>
            <a:p>
              <a:pPr marL="228600" indent="-228600">
                <a:buFont typeface="+mj-lt"/>
                <a:buAutoNum type="arabicPeriod"/>
              </a:pPr>
              <a:r>
                <a:rPr lang="en-US" sz="1400">
                  <a:solidFill>
                    <a:srgbClr val="002060"/>
                  </a:solidFill>
                  <a:latin typeface="Arial"/>
                  <a:cs typeface="Arial"/>
                </a:rPr>
                <a:t>Set up your account in Smart Grants once you receive the email from </a:t>
              </a:r>
              <a:r>
                <a:rPr lang="en-US" sz="1400">
                  <a:solidFill>
                    <a:srgbClr val="002060"/>
                  </a:solidFill>
                  <a:latin typeface="Arial"/>
                  <a:cs typeface="Arial"/>
                  <a:hlinkClick r:id="rId5">
                    <a:extLst>
                      <a:ext uri="{A12FA001-AC4F-418D-AE19-62706E023703}">
                        <ahyp:hlinkClr xmlns:ahyp="http://schemas.microsoft.com/office/drawing/2018/hyperlinkcolor" val="tx"/>
                      </a:ext>
                    </a:extLst>
                  </a:hlinkClick>
                </a:rPr>
                <a:t>donotreply-fldrgs@managedgrants.com</a:t>
              </a:r>
              <a:r>
                <a:rPr lang="en-US" sz="1400">
                  <a:solidFill>
                    <a:srgbClr val="002060"/>
                  </a:solidFill>
                  <a:latin typeface="Arial"/>
                  <a:cs typeface="Arial"/>
                </a:rPr>
                <a:t>.</a:t>
              </a:r>
            </a:p>
            <a:p>
              <a:pPr marL="228600" indent="-228600">
                <a:buFont typeface="+mj-lt"/>
                <a:buAutoNum type="arabicPeriod"/>
              </a:pPr>
              <a:r>
                <a:rPr lang="en-US" sz="1400">
                  <a:solidFill>
                    <a:srgbClr val="002060"/>
                  </a:solidFill>
                  <a:latin typeface="Arial"/>
                  <a:cs typeface="Arial"/>
                </a:rPr>
                <a:t>Read through the DRA and understand what completing it entails. </a:t>
              </a:r>
              <a:endParaRPr lang="en-US" sz="1400">
                <a:solidFill>
                  <a:srgbClr val="002060"/>
                </a:solidFill>
                <a:latin typeface="Arial" panose="020B0604020202020204" pitchFamily="34" charset="0"/>
                <a:cs typeface="Arial" panose="020B0604020202020204" pitchFamily="34" charset="0"/>
              </a:endParaRPr>
            </a:p>
            <a:p>
              <a:pPr marL="228600" indent="-228600">
                <a:buFont typeface="+mj-lt"/>
                <a:buAutoNum type="arabicPeriod"/>
              </a:pPr>
              <a:r>
                <a:rPr lang="en-US" sz="1400">
                  <a:solidFill>
                    <a:srgbClr val="002060"/>
                  </a:solidFill>
                  <a:latin typeface="Arial"/>
                  <a:cs typeface="Arial"/>
                </a:rPr>
                <a:t>Attend Information Sessions hosted by FDEM. </a:t>
              </a:r>
              <a:endParaRPr lang="en-US" sz="1400">
                <a:solidFill>
                  <a:srgbClr val="002060"/>
                </a:solidFill>
                <a:latin typeface="Arial" panose="020B0604020202020204" pitchFamily="34" charset="0"/>
                <a:cs typeface="Arial" panose="020B0604020202020204" pitchFamily="34" charset="0"/>
              </a:endParaRPr>
            </a:p>
            <a:p>
              <a:pPr marL="228600" indent="-228600">
                <a:buFont typeface="+mj-lt"/>
                <a:buAutoNum type="arabicPeriod"/>
              </a:pPr>
              <a:r>
                <a:rPr lang="en-US" sz="1400">
                  <a:solidFill>
                    <a:srgbClr val="002060"/>
                  </a:solidFill>
                  <a:latin typeface="Arial"/>
                  <a:cs typeface="Arial"/>
                </a:rPr>
                <a:t>Review the </a:t>
              </a:r>
              <a:r>
                <a:rPr lang="en-US" sz="1400">
                  <a:solidFill>
                    <a:srgbClr val="002060"/>
                  </a:solidFill>
                  <a:latin typeface="Arial"/>
                  <a:cs typeface="Arial"/>
                  <a:hlinkClick r:id="rId6"/>
                </a:rPr>
                <a:t>DRA FAQ</a:t>
              </a:r>
              <a:r>
                <a:rPr lang="en-US" sz="1400">
                  <a:solidFill>
                    <a:srgbClr val="002060"/>
                  </a:solidFill>
                  <a:latin typeface="Arial"/>
                  <a:cs typeface="Arial"/>
                </a:rPr>
                <a:t> and </a:t>
              </a:r>
              <a:r>
                <a:rPr lang="en-US" sz="1400">
                  <a:solidFill>
                    <a:srgbClr val="002060"/>
                  </a:solidFill>
                  <a:latin typeface="Arial"/>
                  <a:cs typeface="Arial"/>
                  <a:hlinkClick r:id="rId7"/>
                </a:rPr>
                <a:t>‘What is the DRA?’</a:t>
              </a:r>
              <a:r>
                <a:rPr lang="en-US" sz="1400">
                  <a:solidFill>
                    <a:srgbClr val="002060"/>
                  </a:solidFill>
                  <a:latin typeface="Arial"/>
                  <a:cs typeface="Arial"/>
                </a:rPr>
                <a:t> 1 pager.</a:t>
              </a:r>
            </a:p>
            <a:p>
              <a:pPr marL="228600" indent="-228600">
                <a:buFont typeface="+mj-lt"/>
                <a:buAutoNum type="arabicPeriod"/>
              </a:pPr>
              <a:r>
                <a:rPr lang="en-US" sz="1400">
                  <a:solidFill>
                    <a:srgbClr val="002060"/>
                  </a:solidFill>
                  <a:latin typeface="Arial"/>
                  <a:cs typeface="Arial"/>
                </a:rPr>
                <a:t>Proactively reach out to your Regional Recovery Coordinator if you need support.</a:t>
              </a:r>
            </a:p>
            <a:p>
              <a:pPr marL="228600" indent="-228600">
                <a:buFont typeface="+mj-lt"/>
                <a:buAutoNum type="arabicPeriod"/>
              </a:pPr>
              <a:r>
                <a:rPr lang="en-US" sz="1400">
                  <a:solidFill>
                    <a:srgbClr val="002060"/>
                  </a:solidFill>
                  <a:latin typeface="Arial"/>
                  <a:cs typeface="Arial"/>
                </a:rPr>
                <a:t>Reach out to FDEM with any questions that you may have.</a:t>
              </a:r>
            </a:p>
            <a:p>
              <a:pPr marL="228600" indent="-228600">
                <a:buFont typeface="+mj-lt"/>
                <a:buAutoNum type="arabicPeriod"/>
              </a:pPr>
              <a:r>
                <a:rPr lang="en-US" sz="1400">
                  <a:solidFill>
                    <a:srgbClr val="002060"/>
                  </a:solidFill>
                  <a:latin typeface="Arial"/>
                  <a:cs typeface="Arial"/>
                </a:rPr>
                <a:t>Work with others in your entity to complete the DRA. </a:t>
              </a:r>
              <a:endParaRPr lang="en-US" sz="1400">
                <a:solidFill>
                  <a:srgbClr val="002060"/>
                </a:solidFill>
                <a:latin typeface="Arial" panose="020B0604020202020204" pitchFamily="34" charset="0"/>
                <a:cs typeface="Arial" panose="020B0604020202020204" pitchFamily="34" charset="0"/>
              </a:endParaRPr>
            </a:p>
            <a:p>
              <a:pPr marL="228600" indent="-228600">
                <a:buFont typeface="+mj-lt"/>
                <a:buAutoNum type="arabicPeriod"/>
              </a:pPr>
              <a:r>
                <a:rPr lang="en-US" sz="1400">
                  <a:solidFill>
                    <a:srgbClr val="002060"/>
                  </a:solidFill>
                  <a:latin typeface="Arial"/>
                  <a:cs typeface="Arial"/>
                </a:rPr>
                <a:t>Submit the DRA in Smart Grants before the deadline of 10/31.</a:t>
              </a:r>
            </a:p>
            <a:p>
              <a:pPr marL="228600" indent="-228600">
                <a:buFont typeface="+mj-lt"/>
                <a:buAutoNum type="arabicPeriod"/>
              </a:pPr>
              <a:endParaRPr lang="en-US" sz="1400">
                <a:solidFill>
                  <a:srgbClr val="002060"/>
                </a:solidFill>
              </a:endParaRPr>
            </a:p>
          </p:txBody>
        </p:sp>
      </p:grpSp>
      <p:sp>
        <p:nvSpPr>
          <p:cNvPr id="4" name="Title 1">
            <a:extLst>
              <a:ext uri="{FF2B5EF4-FFF2-40B4-BE49-F238E27FC236}">
                <a16:creationId xmlns:a16="http://schemas.microsoft.com/office/drawing/2014/main" id="{3A43944E-B310-32A2-2807-168EBAB8C5D1}"/>
              </a:ext>
            </a:extLst>
          </p:cNvPr>
          <p:cNvSpPr txBox="1">
            <a:spLocks/>
          </p:cNvSpPr>
          <p:nvPr/>
        </p:nvSpPr>
        <p:spPr>
          <a:xfrm>
            <a:off x="1075360" y="200060"/>
            <a:ext cx="10515600" cy="723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002060"/>
                </a:solidFill>
                <a:latin typeface="Arial Black" panose="020B0A04020102020204" pitchFamily="34" charset="0"/>
                <a:ea typeface="+mj-ea"/>
                <a:cs typeface="+mj-cs"/>
              </a:defRPr>
            </a:lvl1pPr>
          </a:lstStyle>
          <a:p>
            <a:r>
              <a:rPr lang="en-US"/>
              <a:t>Disaster Readiness Assessment</a:t>
            </a:r>
          </a:p>
        </p:txBody>
      </p:sp>
    </p:spTree>
    <p:extLst>
      <p:ext uri="{BB962C8B-B14F-4D97-AF65-F5344CB8AC3E}">
        <p14:creationId xmlns:p14="http://schemas.microsoft.com/office/powerpoint/2010/main" val="142670468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2C7F866-FCE7-338E-B93A-5EAB3CF47F10}"/>
              </a:ext>
            </a:extLst>
          </p:cNvPr>
          <p:cNvSpPr/>
          <p:nvPr/>
        </p:nvSpPr>
        <p:spPr>
          <a:xfrm>
            <a:off x="7847639" y="5882622"/>
            <a:ext cx="4118254" cy="9421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A37EEDF7-90A6-1711-26E2-DCE5DD6A43FB}"/>
              </a:ext>
            </a:extLst>
          </p:cNvPr>
          <p:cNvSpPr>
            <a:spLocks noGrp="1"/>
          </p:cNvSpPr>
          <p:nvPr>
            <p:ph type="title"/>
          </p:nvPr>
        </p:nvSpPr>
        <p:spPr/>
        <p:txBody>
          <a:bodyPr/>
          <a:lstStyle/>
          <a:p>
            <a:r>
              <a:rPr lang="en-US"/>
              <a:t>DRA Process and RFI’s</a:t>
            </a:r>
          </a:p>
        </p:txBody>
      </p:sp>
      <p:cxnSp>
        <p:nvCxnSpPr>
          <p:cNvPr id="151" name="Straight Connector 150">
            <a:extLst>
              <a:ext uri="{FF2B5EF4-FFF2-40B4-BE49-F238E27FC236}">
                <a16:creationId xmlns:a16="http://schemas.microsoft.com/office/drawing/2014/main" id="{230A1CC0-939A-923E-1485-8ED42E4BBA7A}"/>
              </a:ext>
            </a:extLst>
          </p:cNvPr>
          <p:cNvCxnSpPr>
            <a:cxnSpLocks/>
          </p:cNvCxnSpPr>
          <p:nvPr/>
        </p:nvCxnSpPr>
        <p:spPr>
          <a:xfrm flipV="1">
            <a:off x="364495" y="5328510"/>
            <a:ext cx="11449050" cy="60208"/>
          </a:xfrm>
          <a:prstGeom prst="line">
            <a:avLst/>
          </a:prstGeom>
          <a:noFill/>
          <a:ln w="19050" cap="flat" cmpd="sng" algn="ctr">
            <a:solidFill>
              <a:srgbClr val="000000">
                <a:lumMod val="50000"/>
                <a:lumOff val="50000"/>
              </a:srgbClr>
            </a:solidFill>
            <a:prstDash val="sysDot"/>
            <a:miter lim="800000"/>
            <a:headEnd type="oval"/>
            <a:tailEnd type="oval"/>
          </a:ln>
          <a:effectLst/>
        </p:spPr>
      </p:cxnSp>
      <p:grpSp>
        <p:nvGrpSpPr>
          <p:cNvPr id="5" name="Group 4">
            <a:extLst>
              <a:ext uri="{FF2B5EF4-FFF2-40B4-BE49-F238E27FC236}">
                <a16:creationId xmlns:a16="http://schemas.microsoft.com/office/drawing/2014/main" id="{5F631082-CD32-6CA0-2DC4-77CEDC16D1A9}"/>
              </a:ext>
            </a:extLst>
          </p:cNvPr>
          <p:cNvGrpSpPr/>
          <p:nvPr/>
        </p:nvGrpSpPr>
        <p:grpSpPr>
          <a:xfrm>
            <a:off x="378455" y="2735815"/>
            <a:ext cx="2329798" cy="2953176"/>
            <a:chOff x="531765" y="2479966"/>
            <a:chExt cx="2329798" cy="2953176"/>
          </a:xfrm>
        </p:grpSpPr>
        <p:grpSp>
          <p:nvGrpSpPr>
            <p:cNvPr id="174" name="Group 173">
              <a:extLst>
                <a:ext uri="{FF2B5EF4-FFF2-40B4-BE49-F238E27FC236}">
                  <a16:creationId xmlns:a16="http://schemas.microsoft.com/office/drawing/2014/main" id="{A5DC7C90-1EFA-AF8D-208E-88B58D3044BC}"/>
                </a:ext>
              </a:extLst>
            </p:cNvPr>
            <p:cNvGrpSpPr/>
            <p:nvPr/>
          </p:nvGrpSpPr>
          <p:grpSpPr>
            <a:xfrm>
              <a:off x="1371426" y="4068771"/>
              <a:ext cx="650476" cy="1364371"/>
              <a:chOff x="3066028" y="3998204"/>
              <a:chExt cx="650476" cy="1364371"/>
            </a:xfrm>
          </p:grpSpPr>
          <p:sp>
            <p:nvSpPr>
              <p:cNvPr id="152" name="Oval 151">
                <a:extLst>
                  <a:ext uri="{FF2B5EF4-FFF2-40B4-BE49-F238E27FC236}">
                    <a16:creationId xmlns:a16="http://schemas.microsoft.com/office/drawing/2014/main" id="{0DC0D2A9-6DB2-0A87-A5D9-0E087DECFF21}"/>
                  </a:ext>
                </a:extLst>
              </p:cNvPr>
              <p:cNvSpPr/>
              <p:nvPr/>
            </p:nvSpPr>
            <p:spPr>
              <a:xfrm>
                <a:off x="3066028" y="4712105"/>
                <a:ext cx="650476" cy="650470"/>
              </a:xfrm>
              <a:prstGeom prst="ellipse">
                <a:avLst/>
              </a:prstGeom>
              <a:solidFill>
                <a:srgbClr val="0091DA"/>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53" name="Freeform 38">
                <a:extLst>
                  <a:ext uri="{FF2B5EF4-FFF2-40B4-BE49-F238E27FC236}">
                    <a16:creationId xmlns:a16="http://schemas.microsoft.com/office/drawing/2014/main" id="{B5775E18-D63F-86CA-02EA-11E1F548317B}"/>
                  </a:ext>
                </a:extLst>
              </p:cNvPr>
              <p:cNvSpPr>
                <a:spLocks noEditPoints="1"/>
              </p:cNvSpPr>
              <p:nvPr/>
            </p:nvSpPr>
            <p:spPr bwMode="auto">
              <a:xfrm rot="16200000">
                <a:off x="3183224"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9BFBA943-65CB-6275-8AA6-4D9B11CA38F5}"/>
                  </a:ext>
                </a:extLst>
              </p:cNvPr>
              <p:cNvSpPr/>
              <p:nvPr/>
            </p:nvSpPr>
            <p:spPr bwMode="auto">
              <a:xfrm>
                <a:off x="3357629" y="3998204"/>
                <a:ext cx="76200" cy="721525"/>
              </a:xfrm>
              <a:prstGeom prst="rect">
                <a:avLst/>
              </a:prstGeom>
              <a:solidFill>
                <a:srgbClr val="0091DA"/>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75" name="Group 174">
              <a:extLst>
                <a:ext uri="{FF2B5EF4-FFF2-40B4-BE49-F238E27FC236}">
                  <a16:creationId xmlns:a16="http://schemas.microsoft.com/office/drawing/2014/main" id="{1C355EC1-552F-410D-9377-D4F4AA1B2D53}"/>
                </a:ext>
              </a:extLst>
            </p:cNvPr>
            <p:cNvGrpSpPr/>
            <p:nvPr/>
          </p:nvGrpSpPr>
          <p:grpSpPr>
            <a:xfrm>
              <a:off x="531765" y="2479966"/>
              <a:ext cx="2329798" cy="1599857"/>
              <a:chOff x="1607719" y="2380414"/>
              <a:chExt cx="2329798" cy="1599857"/>
            </a:xfrm>
          </p:grpSpPr>
          <p:grpSp>
            <p:nvGrpSpPr>
              <p:cNvPr id="123" name="Group 128">
                <a:extLst>
                  <a:ext uri="{FF2B5EF4-FFF2-40B4-BE49-F238E27FC236}">
                    <a16:creationId xmlns:a16="http://schemas.microsoft.com/office/drawing/2014/main" id="{3636C199-F4CE-08D0-0FA0-2C0B5FF4A8CA}"/>
                  </a:ext>
                </a:extLst>
              </p:cNvPr>
              <p:cNvGrpSpPr/>
              <p:nvPr/>
            </p:nvGrpSpPr>
            <p:grpSpPr>
              <a:xfrm>
                <a:off x="1607719" y="2380414"/>
                <a:ext cx="2329798" cy="1599857"/>
                <a:chOff x="1071629" y="1845945"/>
                <a:chExt cx="1561966" cy="1365576"/>
              </a:xfrm>
            </p:grpSpPr>
            <p:sp>
              <p:nvSpPr>
                <p:cNvPr id="124" name="Rounded Rectangle 120">
                  <a:extLst>
                    <a:ext uri="{FF2B5EF4-FFF2-40B4-BE49-F238E27FC236}">
                      <a16:creationId xmlns:a16="http://schemas.microsoft.com/office/drawing/2014/main" id="{9FE9F829-4730-A058-8C9B-F8423EC09950}"/>
                    </a:ext>
                  </a:extLst>
                </p:cNvPr>
                <p:cNvSpPr/>
                <p:nvPr/>
              </p:nvSpPr>
              <p:spPr bwMode="auto">
                <a:xfrm>
                  <a:off x="1071629" y="1916516"/>
                  <a:ext cx="1561966" cy="1295005"/>
                </a:xfrm>
                <a:prstGeom prst="roundRect">
                  <a:avLst>
                    <a:gd name="adj" fmla="val 8404"/>
                  </a:avLst>
                </a:prstGeom>
                <a:solidFill>
                  <a:srgbClr val="0091DA">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25" name="Group 124">
                  <a:extLst>
                    <a:ext uri="{FF2B5EF4-FFF2-40B4-BE49-F238E27FC236}">
                      <a16:creationId xmlns:a16="http://schemas.microsoft.com/office/drawing/2014/main" id="{7C172E86-50CC-F85C-DCFC-A7C494A37A98}"/>
                    </a:ext>
                  </a:extLst>
                </p:cNvPr>
                <p:cNvGrpSpPr/>
                <p:nvPr/>
              </p:nvGrpSpPr>
              <p:grpSpPr>
                <a:xfrm>
                  <a:off x="1071629" y="1845945"/>
                  <a:ext cx="1561966" cy="1295005"/>
                  <a:chOff x="1071629" y="1845945"/>
                  <a:chExt cx="1561966" cy="1295005"/>
                </a:xfrm>
              </p:grpSpPr>
              <p:sp>
                <p:nvSpPr>
                  <p:cNvPr id="126" name="Rounded Rectangle 62">
                    <a:extLst>
                      <a:ext uri="{FF2B5EF4-FFF2-40B4-BE49-F238E27FC236}">
                        <a16:creationId xmlns:a16="http://schemas.microsoft.com/office/drawing/2014/main" id="{085BAAE4-A4D6-4978-752E-B8EA6599AACC}"/>
                      </a:ext>
                    </a:extLst>
                  </p:cNvPr>
                  <p:cNvSpPr/>
                  <p:nvPr/>
                </p:nvSpPr>
                <p:spPr bwMode="auto">
                  <a:xfrm>
                    <a:off x="1071629" y="1845945"/>
                    <a:ext cx="1561966" cy="1295005"/>
                  </a:xfrm>
                  <a:prstGeom prst="roundRect">
                    <a:avLst>
                      <a:gd name="adj" fmla="val 8404"/>
                    </a:avLst>
                  </a:prstGeom>
                  <a:solidFill>
                    <a:srgbClr val="0091DA"/>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DA814643-C88B-7E19-946B-60A5914B0384}"/>
                      </a:ext>
                    </a:extLst>
                  </p:cNvPr>
                  <p:cNvSpPr txBox="1"/>
                  <p:nvPr/>
                </p:nvSpPr>
                <p:spPr>
                  <a:xfrm>
                    <a:off x="1163069" y="2374965"/>
                    <a:ext cx="254878" cy="236436"/>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rPr>
                      <a:t>01</a:t>
                    </a:r>
                    <a:endParaRPr kumimoji="0" lang="en-US" sz="1800" b="0"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grpSp>
          </p:grpSp>
          <p:sp>
            <p:nvSpPr>
              <p:cNvPr id="158" name="TextBox 157">
                <a:extLst>
                  <a:ext uri="{FF2B5EF4-FFF2-40B4-BE49-F238E27FC236}">
                    <a16:creationId xmlns:a16="http://schemas.microsoft.com/office/drawing/2014/main" id="{26CCFCFF-E80F-6B13-E6F3-FFF2CCA494F0}"/>
                  </a:ext>
                </a:extLst>
              </p:cNvPr>
              <p:cNvSpPr txBox="1"/>
              <p:nvPr/>
            </p:nvSpPr>
            <p:spPr>
              <a:xfrm>
                <a:off x="1791447" y="2472945"/>
                <a:ext cx="1955252" cy="1292662"/>
              </a:xfrm>
              <a:prstGeom prst="rect">
                <a:avLst/>
              </a:prstGeom>
              <a:noFill/>
            </p:spPr>
            <p:txBody>
              <a:bodyPr wrap="square" rtlCol="0">
                <a:spAutoFit/>
              </a:bodyPr>
              <a:lstStyle/>
              <a:p>
                <a:pPr algn="ctr"/>
                <a:r>
                  <a:rPr lang="en-US" b="1">
                    <a:solidFill>
                      <a:prstClr val="white"/>
                    </a:solidFill>
                    <a:latin typeface="Arial" panose="020B0604020202020204" pitchFamily="34" charset="0"/>
                    <a:cs typeface="Arial" panose="020B0604020202020204" pitchFamily="34" charset="0"/>
                  </a:rPr>
                  <a:t>Gain access to the DRA</a:t>
                </a:r>
                <a:br>
                  <a:rPr lang="en-US" sz="2000" b="1">
                    <a:solidFill>
                      <a:prstClr val="white"/>
                    </a:solidFill>
                    <a:latin typeface="Arial" panose="020B0604020202020204" pitchFamily="34" charset="0"/>
                    <a:cs typeface="Arial" panose="020B0604020202020204" pitchFamily="34" charset="0"/>
                  </a:rPr>
                </a:br>
                <a:r>
                  <a:rPr lang="en-US" sz="1400">
                    <a:solidFill>
                      <a:prstClr val="white"/>
                    </a:solidFill>
                    <a:latin typeface="Arial" panose="020B0604020202020204" pitchFamily="34" charset="0"/>
                    <a:cs typeface="Arial" panose="020B0604020202020204" pitchFamily="34" charset="0"/>
                  </a:rPr>
                  <a:t> KPMG Smart Grants Platform access granted after opting in</a:t>
                </a:r>
              </a:p>
            </p:txBody>
          </p:sp>
        </p:grpSp>
      </p:grpSp>
      <p:grpSp>
        <p:nvGrpSpPr>
          <p:cNvPr id="4" name="Group 3">
            <a:extLst>
              <a:ext uri="{FF2B5EF4-FFF2-40B4-BE49-F238E27FC236}">
                <a16:creationId xmlns:a16="http://schemas.microsoft.com/office/drawing/2014/main" id="{F4F678E5-26D8-C52B-D054-6BBD42A1A99B}"/>
              </a:ext>
            </a:extLst>
          </p:cNvPr>
          <p:cNvGrpSpPr/>
          <p:nvPr/>
        </p:nvGrpSpPr>
        <p:grpSpPr>
          <a:xfrm>
            <a:off x="3226149" y="2263236"/>
            <a:ext cx="2331720" cy="3417723"/>
            <a:chOff x="3380469" y="2004544"/>
            <a:chExt cx="2331720" cy="3417723"/>
          </a:xfrm>
        </p:grpSpPr>
        <p:grpSp>
          <p:nvGrpSpPr>
            <p:cNvPr id="130" name="Group 129">
              <a:extLst>
                <a:ext uri="{FF2B5EF4-FFF2-40B4-BE49-F238E27FC236}">
                  <a16:creationId xmlns:a16="http://schemas.microsoft.com/office/drawing/2014/main" id="{BDEE748C-4A09-6871-73E6-FB8BAB34DB97}"/>
                </a:ext>
              </a:extLst>
            </p:cNvPr>
            <p:cNvGrpSpPr/>
            <p:nvPr/>
          </p:nvGrpSpPr>
          <p:grpSpPr>
            <a:xfrm>
              <a:off x="3380469" y="2004544"/>
              <a:ext cx="2331720" cy="1587453"/>
              <a:chOff x="2852804" y="1390650"/>
              <a:chExt cx="1702522" cy="1365576"/>
            </a:xfrm>
          </p:grpSpPr>
          <p:sp>
            <p:nvSpPr>
              <p:cNvPr id="131" name="Rounded Rectangle 121">
                <a:extLst>
                  <a:ext uri="{FF2B5EF4-FFF2-40B4-BE49-F238E27FC236}">
                    <a16:creationId xmlns:a16="http://schemas.microsoft.com/office/drawing/2014/main" id="{26CF5EC1-0C44-E80E-8990-81A87C1F3B76}"/>
                  </a:ext>
                </a:extLst>
              </p:cNvPr>
              <p:cNvSpPr/>
              <p:nvPr/>
            </p:nvSpPr>
            <p:spPr bwMode="auto">
              <a:xfrm>
                <a:off x="2852805" y="1461221"/>
                <a:ext cx="1701119" cy="1295005"/>
              </a:xfrm>
              <a:prstGeom prst="roundRect">
                <a:avLst>
                  <a:gd name="adj" fmla="val 8404"/>
                </a:avLst>
              </a:prstGeom>
              <a:solidFill>
                <a:srgbClr val="6D2077">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32" name="Group 125">
                <a:extLst>
                  <a:ext uri="{FF2B5EF4-FFF2-40B4-BE49-F238E27FC236}">
                    <a16:creationId xmlns:a16="http://schemas.microsoft.com/office/drawing/2014/main" id="{2FA18B4D-4EDF-A5FA-FA60-5A2BD227E38F}"/>
                  </a:ext>
                </a:extLst>
              </p:cNvPr>
              <p:cNvGrpSpPr/>
              <p:nvPr/>
            </p:nvGrpSpPr>
            <p:grpSpPr>
              <a:xfrm>
                <a:off x="2852804" y="1390650"/>
                <a:ext cx="1702522" cy="1295005"/>
                <a:chOff x="2852804" y="1390650"/>
                <a:chExt cx="1702522" cy="1295005"/>
              </a:xfrm>
            </p:grpSpPr>
            <p:sp>
              <p:nvSpPr>
                <p:cNvPr id="133" name="Rounded Rectangle 90">
                  <a:extLst>
                    <a:ext uri="{FF2B5EF4-FFF2-40B4-BE49-F238E27FC236}">
                      <a16:creationId xmlns:a16="http://schemas.microsoft.com/office/drawing/2014/main" id="{2E8AF383-4538-166F-04D6-5A4CF7FD3171}"/>
                    </a:ext>
                  </a:extLst>
                </p:cNvPr>
                <p:cNvSpPr/>
                <p:nvPr/>
              </p:nvSpPr>
              <p:spPr bwMode="auto">
                <a:xfrm>
                  <a:off x="2852804" y="1390650"/>
                  <a:ext cx="1702522" cy="1295005"/>
                </a:xfrm>
                <a:prstGeom prst="roundRect">
                  <a:avLst>
                    <a:gd name="adj" fmla="val 8404"/>
                  </a:avLst>
                </a:prstGeom>
                <a:solidFill>
                  <a:srgbClr val="6D2077"/>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93AD67D5-3C41-A343-6AF3-CC87247284D6}"/>
                    </a:ext>
                  </a:extLst>
                </p:cNvPr>
                <p:cNvSpPr txBox="1"/>
                <p:nvPr/>
              </p:nvSpPr>
              <p:spPr>
                <a:xfrm>
                  <a:off x="2978049" y="1919011"/>
                  <a:ext cx="187271" cy="238283"/>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6D2077"/>
                      </a:solidFill>
                      <a:effectLst/>
                      <a:uLnTx/>
                      <a:uFillTx/>
                      <a:latin typeface="Arial" panose="020B0604020202020204" pitchFamily="34" charset="0"/>
                      <a:cs typeface="Arial" panose="020B0604020202020204" pitchFamily="34" charset="0"/>
                    </a:rPr>
                    <a:t>02</a:t>
                  </a:r>
                  <a:endParaRPr kumimoji="0" lang="en-US" sz="1800" b="0" i="0" u="none" strike="noStrike" kern="0" cap="none" spc="0" normalizeH="0" baseline="0" noProof="0">
                    <a:ln>
                      <a:noFill/>
                    </a:ln>
                    <a:solidFill>
                      <a:srgbClr val="6D2077"/>
                    </a:solidFill>
                    <a:effectLst/>
                    <a:uLnTx/>
                    <a:uFillTx/>
                    <a:latin typeface="Arial" panose="020B0604020202020204" pitchFamily="34" charset="0"/>
                    <a:cs typeface="Arial" panose="020B0604020202020204" pitchFamily="34" charset="0"/>
                  </a:endParaRPr>
                </a:p>
              </p:txBody>
            </p:sp>
          </p:grpSp>
        </p:grpSp>
        <p:grpSp>
          <p:nvGrpSpPr>
            <p:cNvPr id="179" name="Group 178">
              <a:extLst>
                <a:ext uri="{FF2B5EF4-FFF2-40B4-BE49-F238E27FC236}">
                  <a16:creationId xmlns:a16="http://schemas.microsoft.com/office/drawing/2014/main" id="{F8F97420-6880-0D2D-B3CE-7E4BFEE86E4F}"/>
                </a:ext>
              </a:extLst>
            </p:cNvPr>
            <p:cNvGrpSpPr/>
            <p:nvPr/>
          </p:nvGrpSpPr>
          <p:grpSpPr>
            <a:xfrm>
              <a:off x="4142206" y="3593076"/>
              <a:ext cx="650476" cy="1829191"/>
              <a:chOff x="4828021" y="3533384"/>
              <a:chExt cx="650476" cy="1829191"/>
            </a:xfrm>
          </p:grpSpPr>
          <p:sp>
            <p:nvSpPr>
              <p:cNvPr id="155" name="Oval 154">
                <a:extLst>
                  <a:ext uri="{FF2B5EF4-FFF2-40B4-BE49-F238E27FC236}">
                    <a16:creationId xmlns:a16="http://schemas.microsoft.com/office/drawing/2014/main" id="{F808331A-4549-F38A-90E7-C39E7C7AE088}"/>
                  </a:ext>
                </a:extLst>
              </p:cNvPr>
              <p:cNvSpPr/>
              <p:nvPr/>
            </p:nvSpPr>
            <p:spPr>
              <a:xfrm>
                <a:off x="4828021" y="4712105"/>
                <a:ext cx="650476" cy="650470"/>
              </a:xfrm>
              <a:prstGeom prst="ellipse">
                <a:avLst/>
              </a:prstGeom>
              <a:solidFill>
                <a:srgbClr val="6D2077"/>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56" name="Freeform 38">
                <a:extLst>
                  <a:ext uri="{FF2B5EF4-FFF2-40B4-BE49-F238E27FC236}">
                    <a16:creationId xmlns:a16="http://schemas.microsoft.com/office/drawing/2014/main" id="{608EBC4A-1681-264F-0EAE-F21DBB217B7A}"/>
                  </a:ext>
                </a:extLst>
              </p:cNvPr>
              <p:cNvSpPr>
                <a:spLocks noEditPoints="1"/>
              </p:cNvSpPr>
              <p:nvPr/>
            </p:nvSpPr>
            <p:spPr bwMode="auto">
              <a:xfrm rot="16200000">
                <a:off x="4945217"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49049BC7-0ADF-5AF5-F597-A6C7DDF79DC3}"/>
                  </a:ext>
                </a:extLst>
              </p:cNvPr>
              <p:cNvSpPr/>
              <p:nvPr/>
            </p:nvSpPr>
            <p:spPr bwMode="auto">
              <a:xfrm>
                <a:off x="5119622" y="3533384"/>
                <a:ext cx="76200" cy="1186345"/>
              </a:xfrm>
              <a:prstGeom prst="rect">
                <a:avLst/>
              </a:prstGeom>
              <a:solidFill>
                <a:srgbClr val="6D2077"/>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59" name="TextBox 158">
              <a:extLst>
                <a:ext uri="{FF2B5EF4-FFF2-40B4-BE49-F238E27FC236}">
                  <a16:creationId xmlns:a16="http://schemas.microsoft.com/office/drawing/2014/main" id="{567A2D11-78C2-C64B-89DE-48451913985A}"/>
                </a:ext>
              </a:extLst>
            </p:cNvPr>
            <p:cNvSpPr txBox="1"/>
            <p:nvPr/>
          </p:nvSpPr>
          <p:spPr>
            <a:xfrm>
              <a:off x="3600498" y="2085502"/>
              <a:ext cx="1819017" cy="1077218"/>
            </a:xfrm>
            <a:prstGeom prst="rect">
              <a:avLst/>
            </a:prstGeom>
            <a:noFill/>
          </p:spPr>
          <p:txBody>
            <a:bodyPr wrap="square" rtlCol="0">
              <a:spAutoFit/>
            </a:bodyPr>
            <a:lstStyle/>
            <a:p>
              <a:pPr algn="ctr"/>
              <a:r>
                <a:rPr lang="en-US" b="1">
                  <a:solidFill>
                    <a:prstClr val="white"/>
                  </a:solidFill>
                  <a:latin typeface="Arial" panose="020B0604020202020204" pitchFamily="34" charset="0"/>
                  <a:cs typeface="Arial" panose="020B0604020202020204" pitchFamily="34" charset="0"/>
                </a:rPr>
                <a:t>Complete the DRA</a:t>
              </a:r>
              <a:br>
                <a:rPr lang="en-US" sz="1400" b="1">
                  <a:solidFill>
                    <a:prstClr val="white"/>
                  </a:solidFill>
                  <a:latin typeface="Arial" panose="020B0604020202020204" pitchFamily="34" charset="0"/>
                  <a:cs typeface="Arial" panose="020B0604020202020204" pitchFamily="34" charset="0"/>
                </a:rPr>
              </a:br>
              <a:r>
                <a:rPr lang="en-US" sz="1400">
                  <a:solidFill>
                    <a:prstClr val="white"/>
                  </a:solidFill>
                  <a:latin typeface="Arial" panose="020B0604020202020204" pitchFamily="34" charset="0"/>
                  <a:cs typeface="Arial" panose="020B0604020202020204" pitchFamily="34" charset="0"/>
                </a:rPr>
                <a:t>Review with internal stakeholders</a:t>
              </a:r>
              <a:endParaRPr lang="en-US" sz="1050">
                <a:solidFill>
                  <a:prstClr val="white"/>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AA3EED5D-380D-96C4-109F-5D8544B71727}"/>
              </a:ext>
            </a:extLst>
          </p:cNvPr>
          <p:cNvGrpSpPr/>
          <p:nvPr/>
        </p:nvGrpSpPr>
        <p:grpSpPr>
          <a:xfrm>
            <a:off x="6072827" y="2705412"/>
            <a:ext cx="2331721" cy="2962775"/>
            <a:chOff x="6621310" y="2353174"/>
            <a:chExt cx="2331721" cy="2962775"/>
          </a:xfrm>
        </p:grpSpPr>
        <p:grpSp>
          <p:nvGrpSpPr>
            <p:cNvPr id="137" name="Group 130">
              <a:extLst>
                <a:ext uri="{FF2B5EF4-FFF2-40B4-BE49-F238E27FC236}">
                  <a16:creationId xmlns:a16="http://schemas.microsoft.com/office/drawing/2014/main" id="{3BE555E1-065E-0C2E-4EB8-6F342D699226}"/>
                </a:ext>
              </a:extLst>
            </p:cNvPr>
            <p:cNvGrpSpPr/>
            <p:nvPr/>
          </p:nvGrpSpPr>
          <p:grpSpPr>
            <a:xfrm>
              <a:off x="6621310" y="2353174"/>
              <a:ext cx="2331721" cy="1595834"/>
              <a:chOff x="4649281" y="1845945"/>
              <a:chExt cx="1702522" cy="1365576"/>
            </a:xfrm>
          </p:grpSpPr>
          <p:sp>
            <p:nvSpPr>
              <p:cNvPr id="138" name="Rounded Rectangle 122">
                <a:extLst>
                  <a:ext uri="{FF2B5EF4-FFF2-40B4-BE49-F238E27FC236}">
                    <a16:creationId xmlns:a16="http://schemas.microsoft.com/office/drawing/2014/main" id="{3338A5FC-0BDE-B9BC-E8A3-107E57A82342}"/>
                  </a:ext>
                </a:extLst>
              </p:cNvPr>
              <p:cNvSpPr/>
              <p:nvPr/>
            </p:nvSpPr>
            <p:spPr bwMode="auto">
              <a:xfrm>
                <a:off x="4649281" y="1916516"/>
                <a:ext cx="1702516" cy="1295005"/>
              </a:xfrm>
              <a:prstGeom prst="roundRect">
                <a:avLst>
                  <a:gd name="adj" fmla="val 8404"/>
                </a:avLst>
              </a:prstGeom>
              <a:solidFill>
                <a:srgbClr val="005EB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39" name="Group 126">
                <a:extLst>
                  <a:ext uri="{FF2B5EF4-FFF2-40B4-BE49-F238E27FC236}">
                    <a16:creationId xmlns:a16="http://schemas.microsoft.com/office/drawing/2014/main" id="{CDCDED5C-74BD-D4A9-28D8-7D33B9F5E7E6}"/>
                  </a:ext>
                </a:extLst>
              </p:cNvPr>
              <p:cNvGrpSpPr/>
              <p:nvPr/>
            </p:nvGrpSpPr>
            <p:grpSpPr>
              <a:xfrm>
                <a:off x="4649282" y="1845945"/>
                <a:ext cx="1702521" cy="1295005"/>
                <a:chOff x="4649282" y="1845945"/>
                <a:chExt cx="1702521" cy="1295005"/>
              </a:xfrm>
            </p:grpSpPr>
            <p:sp>
              <p:nvSpPr>
                <p:cNvPr id="140" name="Rounded Rectangle 95">
                  <a:extLst>
                    <a:ext uri="{FF2B5EF4-FFF2-40B4-BE49-F238E27FC236}">
                      <a16:creationId xmlns:a16="http://schemas.microsoft.com/office/drawing/2014/main" id="{88D10463-A68D-8042-457E-013A2EC2D4AF}"/>
                    </a:ext>
                  </a:extLst>
                </p:cNvPr>
                <p:cNvSpPr/>
                <p:nvPr/>
              </p:nvSpPr>
              <p:spPr bwMode="auto">
                <a:xfrm>
                  <a:off x="4649282" y="1845945"/>
                  <a:ext cx="1702521" cy="1295005"/>
                </a:xfrm>
                <a:prstGeom prst="roundRect">
                  <a:avLst>
                    <a:gd name="adj" fmla="val 8404"/>
                  </a:avLst>
                </a:prstGeom>
                <a:solidFill>
                  <a:srgbClr val="005EB8"/>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BD98103D-8DBA-B605-669F-D6F993139B5A}"/>
                    </a:ext>
                  </a:extLst>
                </p:cNvPr>
                <p:cNvSpPr txBox="1"/>
                <p:nvPr/>
              </p:nvSpPr>
              <p:spPr>
                <a:xfrm>
                  <a:off x="4774525" y="2374932"/>
                  <a:ext cx="187271" cy="237032"/>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005EB8"/>
                      </a:solidFill>
                      <a:effectLst/>
                      <a:uLnTx/>
                      <a:uFillTx/>
                      <a:latin typeface="Arial" panose="020B0604020202020204" pitchFamily="34" charset="0"/>
                      <a:cs typeface="Arial" panose="020B0604020202020204" pitchFamily="34" charset="0"/>
                    </a:rPr>
                    <a:t>03</a:t>
                  </a:r>
                  <a:endParaRPr kumimoji="0" lang="en-US" sz="1800" b="0" i="0" u="none" strike="noStrike" kern="0" cap="none" spc="0" normalizeH="0" baseline="0" noProof="0">
                    <a:ln>
                      <a:noFill/>
                    </a:ln>
                    <a:solidFill>
                      <a:srgbClr val="005EB8"/>
                    </a:solidFill>
                    <a:effectLst/>
                    <a:uLnTx/>
                    <a:uFillTx/>
                    <a:latin typeface="Arial" panose="020B0604020202020204" pitchFamily="34" charset="0"/>
                    <a:cs typeface="Arial" panose="020B0604020202020204" pitchFamily="34" charset="0"/>
                  </a:endParaRPr>
                </a:p>
              </p:txBody>
            </p:sp>
          </p:grpSp>
        </p:grpSp>
        <p:grpSp>
          <p:nvGrpSpPr>
            <p:cNvPr id="180" name="Group 179">
              <a:extLst>
                <a:ext uri="{FF2B5EF4-FFF2-40B4-BE49-F238E27FC236}">
                  <a16:creationId xmlns:a16="http://schemas.microsoft.com/office/drawing/2014/main" id="{A47AEBED-D9FA-BF33-A565-E3C861F7AA67}"/>
                </a:ext>
              </a:extLst>
            </p:cNvPr>
            <p:cNvGrpSpPr/>
            <p:nvPr/>
          </p:nvGrpSpPr>
          <p:grpSpPr>
            <a:xfrm>
              <a:off x="7399320" y="3951578"/>
              <a:ext cx="650476" cy="1364371"/>
              <a:chOff x="6643681" y="3998204"/>
              <a:chExt cx="650476" cy="1364371"/>
            </a:xfrm>
          </p:grpSpPr>
          <p:sp>
            <p:nvSpPr>
              <p:cNvPr id="160" name="Oval 159">
                <a:extLst>
                  <a:ext uri="{FF2B5EF4-FFF2-40B4-BE49-F238E27FC236}">
                    <a16:creationId xmlns:a16="http://schemas.microsoft.com/office/drawing/2014/main" id="{7FBA7E7C-F5B8-D6B7-19C0-23118250DD2A}"/>
                  </a:ext>
                </a:extLst>
              </p:cNvPr>
              <p:cNvSpPr/>
              <p:nvPr/>
            </p:nvSpPr>
            <p:spPr>
              <a:xfrm>
                <a:off x="6643681" y="4712105"/>
                <a:ext cx="650476" cy="650470"/>
              </a:xfrm>
              <a:prstGeom prst="ellipse">
                <a:avLst/>
              </a:prstGeom>
              <a:solidFill>
                <a:srgbClr val="005EB8"/>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61" name="Freeform 38">
                <a:extLst>
                  <a:ext uri="{FF2B5EF4-FFF2-40B4-BE49-F238E27FC236}">
                    <a16:creationId xmlns:a16="http://schemas.microsoft.com/office/drawing/2014/main" id="{0B3A020C-CE60-6C90-71C0-4AF8229B1482}"/>
                  </a:ext>
                </a:extLst>
              </p:cNvPr>
              <p:cNvSpPr>
                <a:spLocks noEditPoints="1"/>
              </p:cNvSpPr>
              <p:nvPr/>
            </p:nvSpPr>
            <p:spPr bwMode="auto">
              <a:xfrm rot="16200000">
                <a:off x="6760877"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id="{8397D36E-5A7A-CB98-3021-FC6F6A3650DE}"/>
                  </a:ext>
                </a:extLst>
              </p:cNvPr>
              <p:cNvSpPr/>
              <p:nvPr/>
            </p:nvSpPr>
            <p:spPr bwMode="auto">
              <a:xfrm>
                <a:off x="6935282" y="3998204"/>
                <a:ext cx="76200" cy="721525"/>
              </a:xfrm>
              <a:prstGeom prst="rect">
                <a:avLst/>
              </a:prstGeom>
              <a:solidFill>
                <a:srgbClr val="005EB8"/>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63" name="TextBox 162">
              <a:extLst>
                <a:ext uri="{FF2B5EF4-FFF2-40B4-BE49-F238E27FC236}">
                  <a16:creationId xmlns:a16="http://schemas.microsoft.com/office/drawing/2014/main" id="{D9CA6B79-008F-D5FE-8DAF-A42CB5D1AA0E}"/>
                </a:ext>
              </a:extLst>
            </p:cNvPr>
            <p:cNvSpPr txBox="1"/>
            <p:nvPr/>
          </p:nvSpPr>
          <p:spPr>
            <a:xfrm>
              <a:off x="6866763" y="2495525"/>
              <a:ext cx="1846293" cy="1015663"/>
            </a:xfrm>
            <a:prstGeom prst="rect">
              <a:avLst/>
            </a:prstGeom>
            <a:noFill/>
          </p:spPr>
          <p:txBody>
            <a:bodyPr wrap="square" rtlCol="0">
              <a:spAutoFit/>
            </a:bodyPr>
            <a:lstStyle/>
            <a:p>
              <a:pPr algn="ctr"/>
              <a:r>
                <a:rPr lang="en-US" b="1">
                  <a:solidFill>
                    <a:prstClr val="white"/>
                  </a:solidFill>
                  <a:latin typeface="Arial" panose="020B0604020202020204" pitchFamily="34" charset="0"/>
                  <a:cs typeface="Arial" panose="020B0604020202020204" pitchFamily="34" charset="0"/>
                </a:rPr>
                <a:t>Submit DRA</a:t>
              </a:r>
              <a:br>
                <a:rPr lang="en-US" sz="1200" b="1">
                  <a:solidFill>
                    <a:prstClr val="white"/>
                  </a:solidFill>
                  <a:latin typeface="Arial" panose="020B0604020202020204" pitchFamily="34" charset="0"/>
                  <a:cs typeface="Arial" panose="020B0604020202020204" pitchFamily="34" charset="0"/>
                </a:rPr>
              </a:br>
              <a:r>
                <a:rPr lang="en-US" sz="1400">
                  <a:solidFill>
                    <a:prstClr val="white"/>
                  </a:solidFill>
                  <a:latin typeface="Arial" panose="020B0604020202020204" pitchFamily="34" charset="0"/>
                  <a:cs typeface="Arial" panose="020B0604020202020204" pitchFamily="34" charset="0"/>
                </a:rPr>
                <a:t>Once you have reviewed and completed questions</a:t>
              </a:r>
              <a:endParaRPr lang="en-US" sz="1000">
                <a:solidFill>
                  <a:prstClr val="white"/>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09315C5-0577-DA38-1B59-85C320B5CE64}"/>
              </a:ext>
            </a:extLst>
          </p:cNvPr>
          <p:cNvGrpSpPr/>
          <p:nvPr/>
        </p:nvGrpSpPr>
        <p:grpSpPr>
          <a:xfrm>
            <a:off x="9265611" y="2372822"/>
            <a:ext cx="2331720" cy="3328971"/>
            <a:chOff x="9345504" y="2124628"/>
            <a:chExt cx="2331720" cy="3328971"/>
          </a:xfrm>
        </p:grpSpPr>
        <p:grpSp>
          <p:nvGrpSpPr>
            <p:cNvPr id="176" name="Group 175">
              <a:extLst>
                <a:ext uri="{FF2B5EF4-FFF2-40B4-BE49-F238E27FC236}">
                  <a16:creationId xmlns:a16="http://schemas.microsoft.com/office/drawing/2014/main" id="{FA78D7AB-E712-3DFF-3732-CC2935111987}"/>
                </a:ext>
              </a:extLst>
            </p:cNvPr>
            <p:cNvGrpSpPr/>
            <p:nvPr/>
          </p:nvGrpSpPr>
          <p:grpSpPr>
            <a:xfrm>
              <a:off x="10213974" y="3624408"/>
              <a:ext cx="650476" cy="1829191"/>
              <a:chOff x="8485621" y="3533384"/>
              <a:chExt cx="650476" cy="1829191"/>
            </a:xfrm>
          </p:grpSpPr>
          <p:sp>
            <p:nvSpPr>
              <p:cNvPr id="164" name="Oval 163">
                <a:extLst>
                  <a:ext uri="{FF2B5EF4-FFF2-40B4-BE49-F238E27FC236}">
                    <a16:creationId xmlns:a16="http://schemas.microsoft.com/office/drawing/2014/main" id="{1DB9C4A8-1064-CF53-0939-914CB5139A9F}"/>
                  </a:ext>
                </a:extLst>
              </p:cNvPr>
              <p:cNvSpPr/>
              <p:nvPr/>
            </p:nvSpPr>
            <p:spPr>
              <a:xfrm>
                <a:off x="8485621" y="4712105"/>
                <a:ext cx="650476" cy="650470"/>
              </a:xfrm>
              <a:prstGeom prst="ellipse">
                <a:avLst/>
              </a:prstGeom>
              <a:solidFill>
                <a:srgbClr val="00A3A1"/>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91DA"/>
                  </a:solidFill>
                  <a:effectLst/>
                  <a:uLnTx/>
                  <a:uFillTx/>
                  <a:latin typeface="Arial" panose="020B0604020202020204" pitchFamily="34" charset="0"/>
                  <a:cs typeface="Arial" panose="020B0604020202020204" pitchFamily="34" charset="0"/>
                </a:endParaRPr>
              </a:p>
            </p:txBody>
          </p:sp>
          <p:sp>
            <p:nvSpPr>
              <p:cNvPr id="165" name="Freeform 38">
                <a:extLst>
                  <a:ext uri="{FF2B5EF4-FFF2-40B4-BE49-F238E27FC236}">
                    <a16:creationId xmlns:a16="http://schemas.microsoft.com/office/drawing/2014/main" id="{CBB8EC6C-7A8F-76B3-D7AB-8A03378DD311}"/>
                  </a:ext>
                </a:extLst>
              </p:cNvPr>
              <p:cNvSpPr>
                <a:spLocks noEditPoints="1"/>
              </p:cNvSpPr>
              <p:nvPr/>
            </p:nvSpPr>
            <p:spPr bwMode="auto">
              <a:xfrm rot="16200000">
                <a:off x="8602817" y="4829298"/>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66" name="Rectangle 165">
                <a:extLst>
                  <a:ext uri="{FF2B5EF4-FFF2-40B4-BE49-F238E27FC236}">
                    <a16:creationId xmlns:a16="http://schemas.microsoft.com/office/drawing/2014/main" id="{C0BEA025-52AF-2F0E-AB76-7758D7E98099}"/>
                  </a:ext>
                </a:extLst>
              </p:cNvPr>
              <p:cNvSpPr/>
              <p:nvPr/>
            </p:nvSpPr>
            <p:spPr bwMode="auto">
              <a:xfrm>
                <a:off x="8777222" y="3533384"/>
                <a:ext cx="76200" cy="1186345"/>
              </a:xfrm>
              <a:prstGeom prst="rect">
                <a:avLst/>
              </a:prstGeom>
              <a:solidFill>
                <a:srgbClr val="00A3A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FF3F2519-418D-38E0-27EE-2D8C91713A53}"/>
                </a:ext>
              </a:extLst>
            </p:cNvPr>
            <p:cNvGrpSpPr/>
            <p:nvPr/>
          </p:nvGrpSpPr>
          <p:grpSpPr>
            <a:xfrm>
              <a:off x="9345504" y="2124628"/>
              <a:ext cx="2331720" cy="1552947"/>
              <a:chOff x="9509670" y="2023534"/>
              <a:chExt cx="2331720" cy="1552947"/>
            </a:xfrm>
          </p:grpSpPr>
          <p:grpSp>
            <p:nvGrpSpPr>
              <p:cNvPr id="144" name="Group 131">
                <a:extLst>
                  <a:ext uri="{FF2B5EF4-FFF2-40B4-BE49-F238E27FC236}">
                    <a16:creationId xmlns:a16="http://schemas.microsoft.com/office/drawing/2014/main" id="{C51EEBEB-E02E-7946-1D97-516081AF6A9E}"/>
                  </a:ext>
                </a:extLst>
              </p:cNvPr>
              <p:cNvGrpSpPr/>
              <p:nvPr/>
            </p:nvGrpSpPr>
            <p:grpSpPr>
              <a:xfrm>
                <a:off x="9509670" y="2023534"/>
                <a:ext cx="2331720" cy="1517904"/>
                <a:chOff x="6510405" y="1390650"/>
                <a:chExt cx="1561966" cy="1365576"/>
              </a:xfrm>
            </p:grpSpPr>
            <p:sp>
              <p:nvSpPr>
                <p:cNvPr id="145" name="Rounded Rectangle 123">
                  <a:extLst>
                    <a:ext uri="{FF2B5EF4-FFF2-40B4-BE49-F238E27FC236}">
                      <a16:creationId xmlns:a16="http://schemas.microsoft.com/office/drawing/2014/main" id="{C1DDDB2B-B0EE-FC62-EE3A-5BC59A8BAE6D}"/>
                    </a:ext>
                  </a:extLst>
                </p:cNvPr>
                <p:cNvSpPr/>
                <p:nvPr/>
              </p:nvSpPr>
              <p:spPr bwMode="auto">
                <a:xfrm>
                  <a:off x="6510405" y="1461221"/>
                  <a:ext cx="1561965" cy="1295005"/>
                </a:xfrm>
                <a:prstGeom prst="roundRect">
                  <a:avLst>
                    <a:gd name="adj" fmla="val 8404"/>
                  </a:avLst>
                </a:prstGeom>
                <a:solidFill>
                  <a:srgbClr val="00A3A1">
                    <a:lumMod val="75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46" name="Group 127">
                  <a:extLst>
                    <a:ext uri="{FF2B5EF4-FFF2-40B4-BE49-F238E27FC236}">
                      <a16:creationId xmlns:a16="http://schemas.microsoft.com/office/drawing/2014/main" id="{F359D93D-4281-185D-B812-BEB3336E6D32}"/>
                    </a:ext>
                  </a:extLst>
                </p:cNvPr>
                <p:cNvGrpSpPr/>
                <p:nvPr/>
              </p:nvGrpSpPr>
              <p:grpSpPr>
                <a:xfrm>
                  <a:off x="6510405" y="1390650"/>
                  <a:ext cx="1561966" cy="1295005"/>
                  <a:chOff x="6510405" y="1390650"/>
                  <a:chExt cx="1561966" cy="1295005"/>
                </a:xfrm>
              </p:grpSpPr>
              <p:sp>
                <p:nvSpPr>
                  <p:cNvPr id="147" name="Rounded Rectangle 104">
                    <a:extLst>
                      <a:ext uri="{FF2B5EF4-FFF2-40B4-BE49-F238E27FC236}">
                        <a16:creationId xmlns:a16="http://schemas.microsoft.com/office/drawing/2014/main" id="{D26CCA91-502B-F1DA-88F0-BDE733B896F3}"/>
                      </a:ext>
                    </a:extLst>
                  </p:cNvPr>
                  <p:cNvSpPr/>
                  <p:nvPr/>
                </p:nvSpPr>
                <p:spPr bwMode="auto">
                  <a:xfrm>
                    <a:off x="6510405" y="1390650"/>
                    <a:ext cx="1561966" cy="1295005"/>
                  </a:xfrm>
                  <a:prstGeom prst="roundRect">
                    <a:avLst>
                      <a:gd name="adj" fmla="val 8404"/>
                    </a:avLst>
                  </a:prstGeom>
                  <a:solidFill>
                    <a:srgbClr val="00A3A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F18F541A-F1A5-10FC-4E08-CE0862E3372F}"/>
                      </a:ext>
                    </a:extLst>
                  </p:cNvPr>
                  <p:cNvSpPr txBox="1"/>
                  <p:nvPr/>
                </p:nvSpPr>
                <p:spPr>
                  <a:xfrm>
                    <a:off x="6643380" y="1913552"/>
                    <a:ext cx="171810" cy="249201"/>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800" b="1" i="0" u="none" strike="noStrike" kern="0" cap="none" spc="0" normalizeH="0" baseline="0" noProof="0">
                        <a:ln>
                          <a:noFill/>
                        </a:ln>
                        <a:solidFill>
                          <a:srgbClr val="00A3A1"/>
                        </a:solidFill>
                        <a:effectLst/>
                        <a:uLnTx/>
                        <a:uFillTx/>
                        <a:latin typeface="Arial" panose="020B0604020202020204" pitchFamily="34" charset="0"/>
                        <a:cs typeface="Arial" panose="020B0604020202020204" pitchFamily="34" charset="0"/>
                      </a:rPr>
                      <a:t>04</a:t>
                    </a:r>
                    <a:endParaRPr kumimoji="0" lang="en-US" sz="1800" b="0" i="0" u="none" strike="noStrike" kern="0" cap="none" spc="0" normalizeH="0" baseline="0" noProof="0">
                      <a:ln>
                        <a:noFill/>
                      </a:ln>
                      <a:solidFill>
                        <a:srgbClr val="00A3A1"/>
                      </a:solidFill>
                      <a:effectLst/>
                      <a:uLnTx/>
                      <a:uFillTx/>
                      <a:latin typeface="Arial" panose="020B0604020202020204" pitchFamily="34" charset="0"/>
                      <a:cs typeface="Arial" panose="020B0604020202020204" pitchFamily="34" charset="0"/>
                    </a:endParaRPr>
                  </a:p>
                </p:txBody>
              </p:sp>
            </p:grpSp>
          </p:grpSp>
          <p:sp>
            <p:nvSpPr>
              <p:cNvPr id="167" name="TextBox 166">
                <a:extLst>
                  <a:ext uri="{FF2B5EF4-FFF2-40B4-BE49-F238E27FC236}">
                    <a16:creationId xmlns:a16="http://schemas.microsoft.com/office/drawing/2014/main" id="{5BD9CA38-D2F7-6ECF-BC83-9BE5467B12D8}"/>
                  </a:ext>
                </a:extLst>
              </p:cNvPr>
              <p:cNvSpPr txBox="1"/>
              <p:nvPr/>
            </p:nvSpPr>
            <p:spPr>
              <a:xfrm>
                <a:off x="9772855" y="2068376"/>
                <a:ext cx="1861046" cy="1508105"/>
              </a:xfrm>
              <a:prstGeom prst="rect">
                <a:avLst/>
              </a:prstGeom>
              <a:noFill/>
            </p:spPr>
            <p:txBody>
              <a:bodyPr wrap="square" lIns="91440" tIns="45720" rIns="91440" bIns="45720" rtlCol="0" anchor="t">
                <a:spAutoFit/>
              </a:bodyPr>
              <a:lstStyle/>
              <a:p>
                <a:pPr algn="ctr"/>
                <a:r>
                  <a:rPr lang="en-US" b="1">
                    <a:solidFill>
                      <a:prstClr val="white"/>
                    </a:solidFill>
                    <a:latin typeface="Arial"/>
                    <a:cs typeface="Arial"/>
                  </a:rPr>
                  <a:t>Receive DRA score</a:t>
                </a:r>
                <a:br>
                  <a:rPr lang="en-US" sz="2000" b="1">
                    <a:latin typeface="Arial" panose="020B0604020202020204" pitchFamily="34" charset="0"/>
                    <a:cs typeface="Arial" panose="020B0604020202020204" pitchFamily="34" charset="0"/>
                  </a:rPr>
                </a:br>
                <a:r>
                  <a:rPr lang="en-US" sz="1400">
                    <a:solidFill>
                      <a:prstClr val="white"/>
                    </a:solidFill>
                    <a:latin typeface="Arial"/>
                    <a:cs typeface="Arial"/>
                  </a:rPr>
                  <a:t>Once you have an initial score you can create an Abatement Plan</a:t>
                </a:r>
              </a:p>
            </p:txBody>
          </p:sp>
        </p:grpSp>
      </p:grpSp>
      <p:cxnSp>
        <p:nvCxnSpPr>
          <p:cNvPr id="169" name="Straight Connector 168">
            <a:extLst>
              <a:ext uri="{FF2B5EF4-FFF2-40B4-BE49-F238E27FC236}">
                <a16:creationId xmlns:a16="http://schemas.microsoft.com/office/drawing/2014/main" id="{0B5B5A7B-90F8-5270-0B2E-58C21D539E25}"/>
              </a:ext>
            </a:extLst>
          </p:cNvPr>
          <p:cNvCxnSpPr>
            <a:cxnSpLocks/>
          </p:cNvCxnSpPr>
          <p:nvPr/>
        </p:nvCxnSpPr>
        <p:spPr>
          <a:xfrm>
            <a:off x="8718571" y="2530549"/>
            <a:ext cx="0" cy="27975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4E429F82-38C3-EE16-1121-3E93F19A21E2}"/>
              </a:ext>
            </a:extLst>
          </p:cNvPr>
          <p:cNvSpPr txBox="1"/>
          <p:nvPr/>
        </p:nvSpPr>
        <p:spPr>
          <a:xfrm>
            <a:off x="8164573" y="1631202"/>
            <a:ext cx="1145082" cy="830997"/>
          </a:xfrm>
          <a:prstGeom prst="rect">
            <a:avLst/>
          </a:prstGeom>
          <a:noFill/>
        </p:spPr>
        <p:txBody>
          <a:bodyPr wrap="square" rtlCol="0">
            <a:spAutoFit/>
          </a:bodyPr>
          <a:lstStyle/>
          <a:p>
            <a:pPr algn="ctr"/>
            <a:r>
              <a:rPr lang="en-US" sz="1600" b="1">
                <a:solidFill>
                  <a:srgbClr val="002060"/>
                </a:solidFill>
                <a:latin typeface="Arial" panose="020B0604020202020204" pitchFamily="34" charset="0"/>
                <a:cs typeface="Arial" panose="020B0604020202020204" pitchFamily="34" charset="0"/>
              </a:rPr>
              <a:t>FDEM validation review</a:t>
            </a:r>
            <a:endParaRPr lang="en-US" sz="1200">
              <a:solidFill>
                <a:srgbClr val="002060"/>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3E3F0383-8D08-19B3-C975-077B3B73B1AB}"/>
              </a:ext>
            </a:extLst>
          </p:cNvPr>
          <p:cNvGrpSpPr/>
          <p:nvPr/>
        </p:nvGrpSpPr>
        <p:grpSpPr>
          <a:xfrm>
            <a:off x="2285234" y="5778634"/>
            <a:ext cx="4471864" cy="1073705"/>
            <a:chOff x="2581553" y="5939044"/>
            <a:chExt cx="4471864" cy="1073705"/>
          </a:xfrm>
        </p:grpSpPr>
        <p:sp>
          <p:nvSpPr>
            <p:cNvPr id="18" name="Rectangle: Rounded Corners 17">
              <a:extLst>
                <a:ext uri="{FF2B5EF4-FFF2-40B4-BE49-F238E27FC236}">
                  <a16:creationId xmlns:a16="http://schemas.microsoft.com/office/drawing/2014/main" id="{A83EF731-69C3-81AC-B32B-20DC9DD7E985}"/>
                </a:ext>
              </a:extLst>
            </p:cNvPr>
            <p:cNvSpPr/>
            <p:nvPr/>
          </p:nvSpPr>
          <p:spPr>
            <a:xfrm>
              <a:off x="2581553" y="5971325"/>
              <a:ext cx="4295554" cy="9861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itle 1">
              <a:extLst>
                <a:ext uri="{FF2B5EF4-FFF2-40B4-BE49-F238E27FC236}">
                  <a16:creationId xmlns:a16="http://schemas.microsoft.com/office/drawing/2014/main" id="{A3ED5B4C-57BD-ED8F-B8F9-4149ADC55512}"/>
                </a:ext>
              </a:extLst>
            </p:cNvPr>
            <p:cNvSpPr txBox="1">
              <a:spLocks/>
            </p:cNvSpPr>
            <p:nvPr/>
          </p:nvSpPr>
          <p:spPr>
            <a:xfrm>
              <a:off x="2581553" y="5939044"/>
              <a:ext cx="4471864" cy="1073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Black" panose="020B0A04020102020204" pitchFamily="34" charset="0"/>
                  <a:ea typeface="+mj-ea"/>
                  <a:cs typeface="+mj-cs"/>
                </a:defRPr>
              </a:lvl1pPr>
            </a:lstStyle>
            <a:p>
              <a:r>
                <a:rPr lang="en-US" sz="1100">
                  <a:solidFill>
                    <a:srgbClr val="002060"/>
                  </a:solidFill>
                  <a:latin typeface="Arial" panose="020B0604020202020204" pitchFamily="34" charset="0"/>
                  <a:cs typeface="Arial" panose="020B0604020202020204" pitchFamily="34" charset="0"/>
                </a:rPr>
                <a:t>Once you have submitted your DRA, </a:t>
              </a:r>
              <a:r>
                <a:rPr lang="en-US" sz="1100" b="1">
                  <a:solidFill>
                    <a:srgbClr val="002060"/>
                  </a:solidFill>
                  <a:latin typeface="Arial" panose="020B0604020202020204" pitchFamily="34" charset="0"/>
                  <a:cs typeface="Arial" panose="020B0604020202020204" pitchFamily="34" charset="0"/>
                </a:rPr>
                <a:t>you may receive a RFI from the FDEM DRA Validators</a:t>
              </a:r>
              <a:r>
                <a:rPr lang="en-US" sz="1100">
                  <a:solidFill>
                    <a:srgbClr val="002060"/>
                  </a:solidFill>
                  <a:latin typeface="Arial" panose="020B0604020202020204" pitchFamily="34" charset="0"/>
                  <a:cs typeface="Arial" panose="020B0604020202020204" pitchFamily="34" charset="0"/>
                </a:rPr>
                <a:t>. The purpose of RFIs is to </a:t>
              </a:r>
              <a:r>
                <a:rPr lang="en-US" sz="1100" b="1">
                  <a:solidFill>
                    <a:srgbClr val="002060"/>
                  </a:solidFill>
                  <a:latin typeface="Arial" panose="020B0604020202020204" pitchFamily="34" charset="0"/>
                  <a:cs typeface="Arial" panose="020B0604020202020204" pitchFamily="34" charset="0"/>
                </a:rPr>
                <a:t>gather additional information or to clarify any ambiguities </a:t>
              </a:r>
              <a:r>
                <a:rPr lang="en-US" sz="1100">
                  <a:solidFill>
                    <a:srgbClr val="002060"/>
                  </a:solidFill>
                  <a:latin typeface="Arial" panose="020B0604020202020204" pitchFamily="34" charset="0"/>
                  <a:cs typeface="Arial" panose="020B0604020202020204" pitchFamily="34" charset="0"/>
                </a:rPr>
                <a:t>within your DRA responses so that FDEM can properly review and provide abatement activities.</a:t>
              </a:r>
            </a:p>
          </p:txBody>
        </p:sp>
      </p:grpSp>
      <p:sp>
        <p:nvSpPr>
          <p:cNvPr id="11" name="TextBox 10">
            <a:extLst>
              <a:ext uri="{FF2B5EF4-FFF2-40B4-BE49-F238E27FC236}">
                <a16:creationId xmlns:a16="http://schemas.microsoft.com/office/drawing/2014/main" id="{51B55AC4-4410-5066-CEFC-315EB1F895E7}"/>
              </a:ext>
            </a:extLst>
          </p:cNvPr>
          <p:cNvSpPr txBox="1"/>
          <p:nvPr/>
        </p:nvSpPr>
        <p:spPr>
          <a:xfrm>
            <a:off x="7899535" y="5886028"/>
            <a:ext cx="4118254" cy="938719"/>
          </a:xfrm>
          <a:prstGeom prst="rect">
            <a:avLst/>
          </a:prstGeom>
          <a:noFill/>
        </p:spPr>
        <p:txBody>
          <a:bodyPr wrap="square">
            <a:spAutoFit/>
          </a:bodyPr>
          <a:lstStyle/>
          <a:p>
            <a:r>
              <a:rPr lang="en-US" sz="1100">
                <a:solidFill>
                  <a:srgbClr val="002060"/>
                </a:solidFill>
                <a:latin typeface="Arial" panose="020B0604020202020204" pitchFamily="34" charset="0"/>
                <a:cs typeface="Arial" panose="020B0604020202020204" pitchFamily="34" charset="0"/>
              </a:rPr>
              <a:t>If a RFI is issued based on your DRA responses, you will have </a:t>
            </a:r>
            <a:r>
              <a:rPr lang="en-US" sz="1100" b="1">
                <a:solidFill>
                  <a:srgbClr val="002060"/>
                </a:solidFill>
                <a:latin typeface="Arial" panose="020B0604020202020204" pitchFamily="34" charset="0"/>
                <a:cs typeface="Arial" panose="020B0604020202020204" pitchFamily="34" charset="0"/>
              </a:rPr>
              <a:t>14 days to respond. </a:t>
            </a:r>
            <a:r>
              <a:rPr lang="en-US" sz="1100">
                <a:solidFill>
                  <a:srgbClr val="002060"/>
                </a:solidFill>
                <a:latin typeface="Arial" panose="020B0604020202020204" pitchFamily="34" charset="0"/>
                <a:cs typeface="Arial" panose="020B0604020202020204" pitchFamily="34" charset="0"/>
              </a:rPr>
              <a:t>We </a:t>
            </a:r>
            <a:r>
              <a:rPr lang="en-US" sz="1100" i="1">
                <a:solidFill>
                  <a:srgbClr val="002060"/>
                </a:solidFill>
                <a:latin typeface="Arial" panose="020B0604020202020204" pitchFamily="34" charset="0"/>
                <a:cs typeface="Arial" panose="020B0604020202020204" pitchFamily="34" charset="0"/>
              </a:rPr>
              <a:t>strongly encourage</a:t>
            </a:r>
            <a:r>
              <a:rPr lang="en-US" sz="1100">
                <a:solidFill>
                  <a:srgbClr val="002060"/>
                </a:solidFill>
                <a:latin typeface="Arial" panose="020B0604020202020204" pitchFamily="34" charset="0"/>
                <a:cs typeface="Arial" panose="020B0604020202020204" pitchFamily="34" charset="0"/>
              </a:rPr>
              <a:t> you to respond as quickly as possible. This will give us ample time to review your responses and review your DRA before you proceed with your abatement activities. </a:t>
            </a:r>
            <a:endParaRPr lang="en-US" sz="1100"/>
          </a:p>
        </p:txBody>
      </p:sp>
      <p:cxnSp>
        <p:nvCxnSpPr>
          <p:cNvPr id="14" name="Straight Connector 13">
            <a:extLst>
              <a:ext uri="{FF2B5EF4-FFF2-40B4-BE49-F238E27FC236}">
                <a16:creationId xmlns:a16="http://schemas.microsoft.com/office/drawing/2014/main" id="{FA950527-1849-5159-7E49-1A2CA1B3A563}"/>
              </a:ext>
            </a:extLst>
          </p:cNvPr>
          <p:cNvCxnSpPr>
            <a:cxnSpLocks/>
          </p:cNvCxnSpPr>
          <p:nvPr/>
        </p:nvCxnSpPr>
        <p:spPr>
          <a:xfrm flipH="1">
            <a:off x="6757098" y="5739030"/>
            <a:ext cx="385340" cy="39604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98419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394DDCBFB0E54AAA7338AE605D51FE" ma:contentTypeVersion="16" ma:contentTypeDescription="Create a new document." ma:contentTypeScope="" ma:versionID="080649bd0d2f0607671ef5977071ff54">
  <xsd:schema xmlns:xsd="http://www.w3.org/2001/XMLSchema" xmlns:xs="http://www.w3.org/2001/XMLSchema" xmlns:p="http://schemas.microsoft.com/office/2006/metadata/properties" xmlns:ns1="http://schemas.microsoft.com/sharepoint/v3" xmlns:ns2="c5b6c147-ef76-4a96-8e99-c47a86f2ca05" xmlns:ns3="61585aa3-80d1-413f-acb0-ffcfa691abec" targetNamespace="http://schemas.microsoft.com/office/2006/metadata/properties" ma:root="true" ma:fieldsID="95d69c6a0ebcc54cdf6a082c526a2550" ns1:_="" ns2:_="" ns3:_="">
    <xsd:import namespace="http://schemas.microsoft.com/sharepoint/v3"/>
    <xsd:import namespace="c5b6c147-ef76-4a96-8e99-c47a86f2ca05"/>
    <xsd:import namespace="61585aa3-80d1-413f-acb0-ffcfa691abe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b6c147-ef76-4a96-8e99-c47a86f2ca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1585aa3-80d1-413f-acb0-ffcfa691abe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F49F9540-9B2C-4E89-AB68-AADA9D4369AA}"/>
</file>

<file path=customXml/itemProps2.xml><?xml version="1.0" encoding="utf-8"?>
<ds:datastoreItem xmlns:ds="http://schemas.openxmlformats.org/officeDocument/2006/customXml" ds:itemID="{70208BAE-A3BF-4E2D-BEAC-DD06F0E827AA}">
  <ds:schemaRefs>
    <ds:schemaRef ds:uri="http://schemas.microsoft.com/sharepoint/v3/contenttype/forms"/>
  </ds:schemaRefs>
</ds:datastoreItem>
</file>

<file path=customXml/itemProps3.xml><?xml version="1.0" encoding="utf-8"?>
<ds:datastoreItem xmlns:ds="http://schemas.openxmlformats.org/officeDocument/2006/customXml" ds:itemID="{036F4738-31A2-48D9-9C8E-DDB45708B95B}">
  <ds:schemaRefs>
    <ds:schemaRef ds:uri="1cceefda-ed41-4a79-a450-43247897d4a3"/>
    <ds:schemaRef ds:uri="6fa21b27-e5e8-49ca-84f1-a5cac12e7ec0"/>
    <ds:schemaRef ds:uri="738b9d0f-c587-4bfe-bf2b-73a6e438d11a"/>
    <ds:schemaRef ds:uri="c1b1f206-354d-4c99-84d6-32e8a26d9d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10D3756-134B-4585-895F-02471B16A235}"/>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2687</Words>
  <Application>Microsoft Office PowerPoint</Application>
  <PresentationFormat>Widescreen</PresentationFormat>
  <Paragraphs>232</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Roboto</vt:lpstr>
      <vt:lpstr>Wingdings</vt:lpstr>
      <vt:lpstr>1_Office Theme</vt:lpstr>
      <vt:lpstr>F-ROCkstar Toolkit</vt:lpstr>
      <vt:lpstr>PowerPoint Presentation</vt:lpstr>
      <vt:lpstr>PowerPoint Presentation</vt:lpstr>
      <vt:lpstr>PowerPoint Presentation</vt:lpstr>
      <vt:lpstr>PowerPoint Presentation</vt:lpstr>
      <vt:lpstr>PowerPoint Presentation</vt:lpstr>
      <vt:lpstr>Disaster Readiness Assessment</vt:lpstr>
      <vt:lpstr>PowerPoint Presentation</vt:lpstr>
      <vt:lpstr>DRA Process and RFI’s</vt:lpstr>
      <vt:lpstr>   Access the Disaster Readiness Assessment (DRA) Form </vt:lpstr>
      <vt:lpstr>Abatement</vt:lpstr>
      <vt:lpstr>Customized Abatement Plan</vt:lpstr>
      <vt:lpstr>Completing Abatement Activities</vt:lpstr>
      <vt:lpstr>Abatement Process</vt:lpstr>
      <vt:lpstr>Abatement (Tips and Tricks)</vt:lpstr>
      <vt:lpstr>PowerPoint Presentation</vt:lpstr>
      <vt:lpstr>    </vt:lpstr>
      <vt:lpstr>Post Disaster Questionnaire (PDQ)</vt:lpstr>
      <vt:lpstr>PDQ Process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 Macy</dc:creator>
  <cp:lastModifiedBy>Randi ‘Pepper’ Fleischer</cp:lastModifiedBy>
  <cp:revision>8</cp:revision>
  <dcterms:created xsi:type="dcterms:W3CDTF">2024-02-04T21:52:13Z</dcterms:created>
  <dcterms:modified xsi:type="dcterms:W3CDTF">2025-06-02T17:17:32Z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0x01010014394DDCBFB0E54AAA7338AE605D51FE</vt:lpwstr>
  </property>
  <property fmtid="{D5CDD505-2E9C-101B-9397-08002B2CF9AE}" pid="3" name="MediaServiceImageTags">
    <vt:lpwstr/>
  </property>
</Properties>
</file>